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winkl" panose="020B060402020202020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76B8"/>
    <a:srgbClr val="89CBC1"/>
    <a:srgbClr val="FDF1C6"/>
    <a:srgbClr val="18A0DB"/>
    <a:srgbClr val="DE1E5A"/>
    <a:srgbClr val="BC0105"/>
    <a:srgbClr val="4DB1E3"/>
    <a:srgbClr val="80C1EB"/>
    <a:srgbClr val="ACDDF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308" y="5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14/10/2023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14/10/2023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DE4FB892-EBFB-48A6-89B3-0092A0F788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576" y="5950227"/>
            <a:ext cx="792668" cy="89452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CF43AF-B352-476E-B357-B9E524B65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430" y="4104862"/>
            <a:ext cx="2379139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Introduction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49" y="1790945"/>
            <a:ext cx="3398592" cy="437232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8E1F834-ED96-44F8-AEDB-F20F9CE5DD67}"/>
              </a:ext>
            </a:extLst>
          </p:cNvPr>
          <p:cNvSpPr/>
          <p:nvPr/>
        </p:nvSpPr>
        <p:spPr>
          <a:xfrm>
            <a:off x="4567235" y="1473202"/>
            <a:ext cx="3821114" cy="2518353"/>
          </a:xfrm>
          <a:prstGeom prst="wedgeRoundRectCallout">
            <a:avLst>
              <a:gd name="adj1" fmla="val -61695"/>
              <a:gd name="adj2" fmla="val 3209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algn="ctr"/>
            <a:r>
              <a:rPr lang="es-ES" dirty="0">
                <a:solidFill>
                  <a:schemeClr val="tx1"/>
                </a:solidFill>
                <a:latin typeface="Twinkl" pitchFamily="50" charset="0"/>
              </a:rPr>
              <a:t>¡Soy el monstruo hambriento!</a:t>
            </a:r>
          </a:p>
          <a:p>
            <a:pPr marL="114300" algn="ctr"/>
            <a:r>
              <a:rPr lang="es-ES" dirty="0">
                <a:solidFill>
                  <a:schemeClr val="tx1"/>
                </a:solidFill>
                <a:latin typeface="Twinkl" pitchFamily="50" charset="0"/>
              </a:rPr>
              <a:t>
Siempre tengo hambre y me encanta comer mucho.</a:t>
            </a:r>
          </a:p>
          <a:p>
            <a:pPr marL="114300" algn="ctr"/>
            <a:r>
              <a:rPr lang="es-ES" dirty="0">
                <a:solidFill>
                  <a:schemeClr val="tx1"/>
                </a:solidFill>
                <a:latin typeface="Twinkl" pitchFamily="50" charset="0"/>
              </a:rPr>
              <a:t>
¿Puedes ayudarme a averiguar cuántas cosas quedan en cada plato después de haber comido algunas? 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ED8D3C-1763-48B2-8297-6C3BAA6BC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2753" y="4282729"/>
            <a:ext cx="3635597" cy="215374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6E06789-EF65-43B8-A032-32DC7ABD4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68557" cy="180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300" dirty="0">
                <a:latin typeface="+mn-lt"/>
              </a:rPr>
              <a:t>¿Cuántos panes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15FDB-3D5E-42E1-B69F-B80EE84AC1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7436" y="2730366"/>
            <a:ext cx="1051885" cy="8559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0611E6-4807-46D2-A70F-41BCFF3619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6407" y="2414722"/>
            <a:ext cx="1051885" cy="8559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7426F0-4858-4476-BADC-3568A68C32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465" y="3018050"/>
            <a:ext cx="1051885" cy="8559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286062-2135-467C-A465-231F817FA4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745" y="2500182"/>
            <a:ext cx="1051885" cy="8559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6C5ED8-9877-4721-A568-A3D99C92D3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7260" y="2972472"/>
            <a:ext cx="1051885" cy="8559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7970325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7938171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6599304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6555244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6740514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907533" y="4630221"/>
            <a:ext cx="5988151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Twinkl" pitchFamily="50" charset="0"/>
              </a:rPr>
              <a:t>¿Cuántos panes quedan después de que el monstruo come 1? </a:t>
            </a:r>
          </a:p>
          <a:p>
            <a:r>
              <a:rPr lang="es-ES" sz="1400" dirty="0">
                <a:solidFill>
                  <a:schemeClr val="tx1"/>
                </a:solidFill>
                <a:latin typeface="Twinkl" pitchFamily="50" charset="0"/>
              </a:rPr>
              <a:t>¿Puedes explicarle esto a un amigo usando la recta numérica?</a:t>
            </a:r>
            <a:endParaRPr lang="en-GB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6981509" y="4625954"/>
            <a:ext cx="1414045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1C001802-DD50-40D6-B0A8-373C6A42CD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3" y="52063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1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300" dirty="0">
                <a:latin typeface="+mn-lt"/>
              </a:rPr>
              <a:t>¿Cuántas manzanas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6584006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6551852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5221694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5186343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5354195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¡Haz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907533" y="4630221"/>
            <a:ext cx="5988151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chemeClr val="tx1"/>
                </a:solidFill>
                <a:latin typeface="Twinkl" pitchFamily="50" charset="0"/>
              </a:rPr>
              <a:t>¿Cuántas manzanas quedan después de que el monstruo come 1? ¿Puedes comprobar esto en la recta numérica?</a:t>
            </a:r>
            <a:endParaRPr lang="en-GB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6981509" y="4625954"/>
            <a:ext cx="1414045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sz="20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877FB5-4876-484D-BC66-89AE07F4BC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450" y="2189479"/>
            <a:ext cx="1143015" cy="128988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5A6893A-89DB-475B-9311-0A1BF56882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8940" y="2098982"/>
            <a:ext cx="1143015" cy="128988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B31A046-FB94-4398-8224-841DA11720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695" y="2534756"/>
            <a:ext cx="1143015" cy="128988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5DF7BA0-42F9-4968-BA1D-64C4065DAA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965" y="2404634"/>
            <a:ext cx="1143015" cy="1289886"/>
          </a:xfrm>
          <a:prstGeom prst="rect">
            <a:avLst/>
          </a:prstGeom>
        </p:spPr>
      </p:pic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ABCE7AB1-7DE8-49B1-A260-FC0675CAD7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72" y="208091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5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300" dirty="0">
                <a:latin typeface="+mn-lt"/>
              </a:rPr>
              <a:t>¿Cuántos plátanos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5221677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5189523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3841947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3824014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3991866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¡Haz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737405" y="4630221"/>
            <a:ext cx="6272780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r>
              <a:rPr lang="es-ES" sz="1400" spc="-20" dirty="0">
                <a:solidFill>
                  <a:schemeClr val="tx1"/>
                </a:solidFill>
                <a:latin typeface="Twinkl" pitchFamily="50" charset="0"/>
              </a:rPr>
              <a:t>¿Cuántos plátanos quedan después de que el monstruo come 1? Creo que quedará 1 plátano. ¿Estoy en lo correcto? ¿Por qué si o por qué no?</a:t>
            </a:r>
            <a:endParaRPr lang="en-GB" sz="1700" spc="-20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7148414" y="4625954"/>
            <a:ext cx="1255781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328B77F-56F6-4FD1-A22E-8FCFF966007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9214">
            <a:off x="5184833" y="1840369"/>
            <a:ext cx="1738723" cy="15116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67C32-B200-45E2-A44A-F6DEB3F92B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9214">
            <a:off x="4145623" y="2202080"/>
            <a:ext cx="1738723" cy="15116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19C7154-2E5C-46B4-9267-F655B2757E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9214">
            <a:off x="6112147" y="2300181"/>
            <a:ext cx="1738723" cy="1511643"/>
          </a:xfrm>
          <a:prstGeom prst="rect">
            <a:avLst/>
          </a:prstGeom>
        </p:spPr>
      </p:pic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05F51A03-F9DF-4272-9CB3-C048CF9D9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483" y="1202870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lIns="36000" rIns="36000"/>
          <a:lstStyle/>
          <a:p>
            <a:r>
              <a:rPr lang="es-ES" sz="3300" dirty="0">
                <a:latin typeface="+mn-lt"/>
              </a:rPr>
              <a:t>¿Cuántos sándwiches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3850891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3818737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2449895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2410696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2621080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¡Haz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701751" y="4630221"/>
            <a:ext cx="6236465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spc="-20" dirty="0">
                <a:solidFill>
                  <a:schemeClr val="tx1"/>
                </a:solidFill>
                <a:latin typeface="Twinkl" pitchFamily="50" charset="0"/>
              </a:rPr>
              <a:t>¿Cuántos sándwiches quedan después de que el monstruo come 1? ¿Qué notas que sucede en la recta numérica?</a:t>
            </a:r>
            <a:endParaRPr lang="en-GB" spc="-20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7024041" y="4625954"/>
            <a:ext cx="1414045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236819-6CF7-4A8C-86A6-EF1A802352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832" y="2515598"/>
            <a:ext cx="1561921" cy="118122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23ABF0A-4E53-4949-BF78-2BC1C17351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12945">
            <a:off x="4441027" y="2801619"/>
            <a:ext cx="1561921" cy="1181223"/>
          </a:xfrm>
          <a:prstGeom prst="rect">
            <a:avLst/>
          </a:prstGeom>
        </p:spPr>
      </p:pic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pic>
        <p:nvPicPr>
          <p:cNvPr id="24" name="Imagen 23" descr="C:\Users\Dm\Desktop\ESCUDO-removebg-preview.png">
            <a:extLst>
              <a:ext uri="{FF2B5EF4-FFF2-40B4-BE49-F238E27FC236}">
                <a16:creationId xmlns:a16="http://schemas.microsoft.com/office/drawing/2014/main" id="{72A11133-0C70-410A-948A-C4ABC3469BD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187" y="1067958"/>
            <a:ext cx="1161071" cy="12601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259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lIns="108000" rIns="108000"/>
          <a:lstStyle/>
          <a:p>
            <a:r>
              <a:rPr lang="es-ES" sz="3300" dirty="0">
                <a:latin typeface="+mn-lt"/>
              </a:rPr>
              <a:t>¿Cuántas fresas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2460539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2428385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1089518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1045458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1230728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¡Haz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748447" y="4630221"/>
            <a:ext cx="6354102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spc="-20" dirty="0">
                <a:solidFill>
                  <a:schemeClr val="tx1"/>
                </a:solidFill>
                <a:latin typeface="Twinkl" pitchFamily="50" charset="0"/>
              </a:rPr>
              <a:t>¿Cuántas fresas quedan después de que el monstruo come 1? ¿Puedes mostrarle a un amigo cómo hacer esto usando tus dedos?</a:t>
            </a:r>
            <a:endParaRPr lang="en-GB" sz="1600" spc="-20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7199450" y="4625954"/>
            <a:ext cx="1262246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66A31-D3A4-45D4-BFF0-0B5E400EC3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6920" y="2593297"/>
            <a:ext cx="1033786" cy="1171624"/>
          </a:xfrm>
          <a:prstGeom prst="rect">
            <a:avLst/>
          </a:prstGeom>
        </p:spPr>
      </p:pic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C583BB9-D318-4BEC-A524-E01DDD0572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278" y="995419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8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lIns="108000" rIns="108000"/>
          <a:lstStyle/>
          <a:p>
            <a:r>
              <a:rPr lang="es-ES" sz="3300" dirty="0">
                <a:latin typeface="+mn-lt"/>
              </a:rPr>
              <a:t>¿Cuántas peras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7961616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7929462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5252032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5207972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6720692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¡Haz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863256" y="4630221"/>
            <a:ext cx="6101063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spc="-20" dirty="0">
                <a:solidFill>
                  <a:schemeClr val="tx1"/>
                </a:solidFill>
                <a:latin typeface="Twinkl" pitchFamily="50" charset="0"/>
              </a:rPr>
              <a:t>¿Cuántas peras quedan después de que el monstruo come 2? ¿Puedes contarle a un amigo sobre lo que hizo el monstruo?</a:t>
            </a:r>
            <a:endParaRPr lang="en-GB" spc="-20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7061221" y="4625954"/>
            <a:ext cx="1262246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B1799E-9A43-4798-9507-412E9B3C3A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618" y="2211268"/>
            <a:ext cx="967601" cy="143746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1F96A5-7984-4C92-AC44-C46165B495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4354" y="1907568"/>
            <a:ext cx="967601" cy="14374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09327DC-A190-4152-98E1-76EBA528ED9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7837" y="2397627"/>
            <a:ext cx="967601" cy="143746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487994F-DE71-4F16-82B4-0A2211DA2F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5720" y="2131055"/>
            <a:ext cx="967601" cy="143746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7668DCA-EA28-4189-928C-AE90B86739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646" y="2369519"/>
            <a:ext cx="967601" cy="1437465"/>
          </a:xfrm>
          <a:prstGeom prst="rect">
            <a:avLst/>
          </a:prstGeom>
        </p:spPr>
      </p:pic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sp>
        <p:nvSpPr>
          <p:cNvPr id="38" name="curve">
            <a:extLst>
              <a:ext uri="{FF2B5EF4-FFF2-40B4-BE49-F238E27FC236}">
                <a16:creationId xmlns:a16="http://schemas.microsoft.com/office/drawing/2014/main" id="{7775FBB5-02CA-457E-8830-01BE5DABC41D}"/>
              </a:ext>
            </a:extLst>
          </p:cNvPr>
          <p:cNvSpPr/>
          <p:nvPr/>
        </p:nvSpPr>
        <p:spPr>
          <a:xfrm rot="8027216">
            <a:off x="5384199" y="5203414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40CD2F3E-5C56-4D20-BB61-A3318D5DAD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929" y="823792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0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lIns="108000" rIns="108000"/>
          <a:lstStyle/>
          <a:p>
            <a:r>
              <a:rPr lang="es-ES" sz="3300" dirty="0">
                <a:latin typeface="+mn-lt"/>
              </a:rPr>
              <a:t>¿Cuántos pasteles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6580590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6548436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3839107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3826946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5339666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¡Haz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639776" y="4630221"/>
            <a:ext cx="6505301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r>
              <a:rPr lang="es-ES" sz="1600" spc="-20" dirty="0">
                <a:solidFill>
                  <a:schemeClr val="tx1"/>
                </a:solidFill>
                <a:latin typeface="Twinkl" pitchFamily="50" charset="0"/>
              </a:rPr>
              <a:t>¿Cuántos pasteles quedan después de que el monstruo come 2? ¿Puedes decir una frase sobre los pasteles usando la palabra “quitar”?</a:t>
            </a:r>
            <a:endParaRPr lang="en-GB" spc="-20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7229396" y="4625954"/>
            <a:ext cx="1274828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38" name="curve">
            <a:extLst>
              <a:ext uri="{FF2B5EF4-FFF2-40B4-BE49-F238E27FC236}">
                <a16:creationId xmlns:a16="http://schemas.microsoft.com/office/drawing/2014/main" id="{7775FBB5-02CA-457E-8830-01BE5DABC41D}"/>
              </a:ext>
            </a:extLst>
          </p:cNvPr>
          <p:cNvSpPr/>
          <p:nvPr/>
        </p:nvSpPr>
        <p:spPr>
          <a:xfrm rot="8027216">
            <a:off x="4003173" y="5203414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A778A7-252C-4CD8-B8BC-5C6498CC7C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2050" y="1917182"/>
            <a:ext cx="1330028" cy="1236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77EF06-CEEB-458A-8139-F7399325887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099" y="2034524"/>
            <a:ext cx="1414017" cy="15238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3DE7CB-3C99-481A-9804-2A32D8D674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840" y="2471315"/>
            <a:ext cx="1414018" cy="14856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56246D-B254-49FE-B5B2-81DF12903B7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496" y="2135278"/>
            <a:ext cx="1342502" cy="1523845"/>
          </a:xfrm>
          <a:prstGeom prst="rect">
            <a:avLst/>
          </a:prstGeom>
        </p:spPr>
      </p:pic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6A39EBC-CC64-4959-A9D4-0C41C810B0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256" y="867591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4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lIns="108000" rIns="108000"/>
          <a:lstStyle/>
          <a:p>
            <a:r>
              <a:rPr lang="es-ES" sz="3300" dirty="0">
                <a:latin typeface="+mn-lt"/>
              </a:rPr>
              <a:t>¿Cuántas tartas hay en el plato?</a:t>
            </a:r>
            <a:endParaRPr lang="en-GB" sz="33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E647FC-F372-45C7-8E87-1F50CB669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6350" y="2442682"/>
            <a:ext cx="4572000" cy="17259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237B1C-5ECC-4566-AFFB-8D30624AD3B3}"/>
              </a:ext>
            </a:extLst>
          </p:cNvPr>
          <p:cNvGrpSpPr/>
          <p:nvPr/>
        </p:nvGrpSpPr>
        <p:grpSpPr>
          <a:xfrm>
            <a:off x="841817" y="5710820"/>
            <a:ext cx="7520406" cy="645071"/>
            <a:chOff x="841817" y="5710820"/>
            <a:chExt cx="7520406" cy="645071"/>
          </a:xfrm>
        </p:grpSpPr>
        <p:pic>
          <p:nvPicPr>
            <p:cNvPr id="16" name="numberline">
              <a:extLst>
                <a:ext uri="{FF2B5EF4-FFF2-40B4-BE49-F238E27FC236}">
                  <a16:creationId xmlns:a16="http://schemas.microsoft.com/office/drawing/2014/main" id="{8DEE8CCD-E512-4932-B751-D20266FA0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1817" y="5710820"/>
              <a:ext cx="7300697" cy="242401"/>
            </a:xfrm>
            <a:prstGeom prst="rect">
              <a:avLst/>
            </a:prstGeom>
          </p:spPr>
        </p:pic>
        <p:sp>
          <p:nvSpPr>
            <p:cNvPr id="17" name="0">
              <a:extLst>
                <a:ext uri="{FF2B5EF4-FFF2-40B4-BE49-F238E27FC236}">
                  <a16:creationId xmlns:a16="http://schemas.microsoft.com/office/drawing/2014/main" id="{948B3856-2001-485E-A7AC-DF2CFBD632D6}"/>
                </a:ext>
              </a:extLst>
            </p:cNvPr>
            <p:cNvSpPr txBox="1">
              <a:spLocks/>
            </p:cNvSpPr>
            <p:nvPr/>
          </p:nvSpPr>
          <p:spPr>
            <a:xfrm>
              <a:off x="1001486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0</a:t>
              </a:r>
            </a:p>
          </p:txBody>
        </p:sp>
        <p:sp>
          <p:nvSpPr>
            <p:cNvPr id="18" name="1">
              <a:extLst>
                <a:ext uri="{FF2B5EF4-FFF2-40B4-BE49-F238E27FC236}">
                  <a16:creationId xmlns:a16="http://schemas.microsoft.com/office/drawing/2014/main" id="{F60BD633-FE7A-457E-91C2-DD4B083B6920}"/>
                </a:ext>
              </a:extLst>
            </p:cNvPr>
            <p:cNvSpPr txBox="1">
              <a:spLocks/>
            </p:cNvSpPr>
            <p:nvPr/>
          </p:nvSpPr>
          <p:spPr>
            <a:xfrm>
              <a:off x="234992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1</a:t>
              </a: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01185141-D0EE-45C9-A52F-538F57350C8B}"/>
                </a:ext>
              </a:extLst>
            </p:cNvPr>
            <p:cNvSpPr txBox="1">
              <a:spLocks/>
            </p:cNvSpPr>
            <p:nvPr/>
          </p:nvSpPr>
          <p:spPr>
            <a:xfrm>
              <a:off x="3774187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2</a:t>
              </a:r>
            </a:p>
          </p:txBody>
        </p:sp>
        <p:sp>
          <p:nvSpPr>
            <p:cNvPr id="20" name="3">
              <a:extLst>
                <a:ext uri="{FF2B5EF4-FFF2-40B4-BE49-F238E27FC236}">
                  <a16:creationId xmlns:a16="http://schemas.microsoft.com/office/drawing/2014/main" id="{36A8D939-3E0C-4CED-A4EF-8D35708A21CC}"/>
                </a:ext>
              </a:extLst>
            </p:cNvPr>
            <p:cNvSpPr txBox="1">
              <a:spLocks/>
            </p:cNvSpPr>
            <p:nvPr/>
          </p:nvSpPr>
          <p:spPr>
            <a:xfrm>
              <a:off x="5137489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3</a:t>
              </a:r>
            </a:p>
          </p:txBody>
        </p:sp>
        <p:sp>
          <p:nvSpPr>
            <p:cNvPr id="22" name="4">
              <a:extLst>
                <a:ext uri="{FF2B5EF4-FFF2-40B4-BE49-F238E27FC236}">
                  <a16:creationId xmlns:a16="http://schemas.microsoft.com/office/drawing/2014/main" id="{9A6307ED-8B60-44AB-A667-EDED57E858B6}"/>
                </a:ext>
              </a:extLst>
            </p:cNvPr>
            <p:cNvSpPr txBox="1">
              <a:spLocks/>
            </p:cNvSpPr>
            <p:nvPr/>
          </p:nvSpPr>
          <p:spPr>
            <a:xfrm>
              <a:off x="6492078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4</a:t>
              </a:r>
            </a:p>
          </p:txBody>
        </p:sp>
        <p:sp>
          <p:nvSpPr>
            <p:cNvPr id="23" name="5">
              <a:extLst>
                <a:ext uri="{FF2B5EF4-FFF2-40B4-BE49-F238E27FC236}">
                  <a16:creationId xmlns:a16="http://schemas.microsoft.com/office/drawing/2014/main" id="{6E928748-A37E-4C4B-A88F-F9BC0BE7EAE9}"/>
                </a:ext>
              </a:extLst>
            </p:cNvPr>
            <p:cNvSpPr txBox="1">
              <a:spLocks/>
            </p:cNvSpPr>
            <p:nvPr/>
          </p:nvSpPr>
          <p:spPr>
            <a:xfrm>
              <a:off x="7872792" y="5953220"/>
              <a:ext cx="489431" cy="402671"/>
            </a:xfrm>
            <a:prstGeom prst="roundRect">
              <a:avLst>
                <a:gd name="adj" fmla="val 9641"/>
              </a:avLst>
            </a:prstGeom>
            <a:noFill/>
            <a:ln w="25400">
              <a:noFill/>
            </a:ln>
          </p:spPr>
          <p:txBody>
            <a:bodyPr vert="horz" lIns="252000" tIns="252000" rIns="252000" bIns="252000" rtlCol="0" anchor="ctr" anchorCtr="1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1C1C1C"/>
                  </a:solidFill>
                  <a:latin typeface="Twinkl" pitchFamily="2" charset="0"/>
                  <a:ea typeface="+mj-ea"/>
                  <a:cs typeface="+mj-cs"/>
                </a:defRPr>
              </a:lvl1pPr>
            </a:lstStyle>
            <a:p>
              <a:r>
                <a:rPr lang="en-GB" sz="2400" dirty="0">
                  <a:latin typeface="+mn-lt"/>
                </a:rPr>
                <a:t>5</a:t>
              </a:r>
            </a:p>
          </p:txBody>
        </p:sp>
      </p:grpSp>
      <p:sp>
        <p:nvSpPr>
          <p:cNvPr id="29" name="1st Arrow">
            <a:extLst>
              <a:ext uri="{FF2B5EF4-FFF2-40B4-BE49-F238E27FC236}">
                <a16:creationId xmlns:a16="http://schemas.microsoft.com/office/drawing/2014/main" id="{01DACA0D-DA0C-45D9-89F7-B80A1247A84F}"/>
              </a:ext>
            </a:extLst>
          </p:cNvPr>
          <p:cNvSpPr/>
          <p:nvPr/>
        </p:nvSpPr>
        <p:spPr>
          <a:xfrm>
            <a:off x="5233667" y="5341712"/>
            <a:ext cx="296380" cy="308422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1st circle">
            <a:extLst>
              <a:ext uri="{FF2B5EF4-FFF2-40B4-BE49-F238E27FC236}">
                <a16:creationId xmlns:a16="http://schemas.microsoft.com/office/drawing/2014/main" id="{7FC73809-E461-4821-97B4-D6F5E772201A}"/>
              </a:ext>
            </a:extLst>
          </p:cNvPr>
          <p:cNvSpPr/>
          <p:nvPr/>
        </p:nvSpPr>
        <p:spPr>
          <a:xfrm>
            <a:off x="5201513" y="5962334"/>
            <a:ext cx="372721" cy="372721"/>
          </a:xfrm>
          <a:prstGeom prst="flowChartConnector">
            <a:avLst/>
          </a:prstGeom>
          <a:noFill/>
          <a:ln w="38100">
            <a:solidFill>
              <a:srgbClr val="89CB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2nd Arrow">
            <a:extLst>
              <a:ext uri="{FF2B5EF4-FFF2-40B4-BE49-F238E27FC236}">
                <a16:creationId xmlns:a16="http://schemas.microsoft.com/office/drawing/2014/main" id="{44870337-1ED8-4BE1-96FA-BB257602CCE7}"/>
              </a:ext>
            </a:extLst>
          </p:cNvPr>
          <p:cNvSpPr/>
          <p:nvPr/>
        </p:nvSpPr>
        <p:spPr>
          <a:xfrm>
            <a:off x="1073763" y="5335576"/>
            <a:ext cx="296380" cy="310226"/>
          </a:xfrm>
          <a:prstGeom prst="downArrow">
            <a:avLst>
              <a:gd name="adj1" fmla="val 55661"/>
              <a:gd name="adj2" fmla="val 50000"/>
            </a:avLst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2nd circle">
            <a:extLst>
              <a:ext uri="{FF2B5EF4-FFF2-40B4-BE49-F238E27FC236}">
                <a16:creationId xmlns:a16="http://schemas.microsoft.com/office/drawing/2014/main" id="{AC1100FD-FE03-4A94-8373-F8F3BEBD9E3D}"/>
              </a:ext>
            </a:extLst>
          </p:cNvPr>
          <p:cNvSpPr/>
          <p:nvPr/>
        </p:nvSpPr>
        <p:spPr>
          <a:xfrm>
            <a:off x="1061602" y="5953218"/>
            <a:ext cx="372721" cy="372721"/>
          </a:xfrm>
          <a:prstGeom prst="flowChartConnector">
            <a:avLst/>
          </a:prstGeom>
          <a:noFill/>
          <a:ln w="38100">
            <a:solidFill>
              <a:srgbClr val="6676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">
            <a:extLst>
              <a:ext uri="{FF2B5EF4-FFF2-40B4-BE49-F238E27FC236}">
                <a16:creationId xmlns:a16="http://schemas.microsoft.com/office/drawing/2014/main" id="{30572544-56B6-4BCC-802E-5ECD9CEA94D5}"/>
              </a:ext>
            </a:extLst>
          </p:cNvPr>
          <p:cNvSpPr/>
          <p:nvPr/>
        </p:nvSpPr>
        <p:spPr>
          <a:xfrm rot="8027216">
            <a:off x="3992743" y="5203413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4C28C8-1D71-4BE1-96B6-C4A56EE89754}"/>
              </a:ext>
            </a:extLst>
          </p:cNvPr>
          <p:cNvSpPr/>
          <p:nvPr/>
        </p:nvSpPr>
        <p:spPr>
          <a:xfrm>
            <a:off x="8692115" y="381663"/>
            <a:ext cx="451885" cy="4604322"/>
          </a:xfrm>
          <a:prstGeom prst="rect">
            <a:avLst/>
          </a:prstGeom>
          <a:solidFill>
            <a:srgbClr val="FDF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Speech Bubble: Oval 35">
            <a:extLst>
              <a:ext uri="{FF2B5EF4-FFF2-40B4-BE49-F238E27FC236}">
                <a16:creationId xmlns:a16="http://schemas.microsoft.com/office/drawing/2014/main" id="{FF7D7F21-4B72-4131-9392-70377A2F76AE}"/>
              </a:ext>
            </a:extLst>
          </p:cNvPr>
          <p:cNvSpPr/>
          <p:nvPr/>
        </p:nvSpPr>
        <p:spPr>
          <a:xfrm>
            <a:off x="3047023" y="1780605"/>
            <a:ext cx="1386383" cy="734993"/>
          </a:xfrm>
          <a:prstGeom prst="wedgeEllipseCallout">
            <a:avLst>
              <a:gd name="adj1" fmla="val -50083"/>
              <a:gd name="adj2" fmla="val 52764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¡Haz </a:t>
            </a:r>
            <a:r>
              <a:rPr lang="en-GB" dirty="0" err="1">
                <a:solidFill>
                  <a:schemeClr val="tx1"/>
                </a:solidFill>
              </a:rPr>
              <a:t>clic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en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mí</a:t>
            </a:r>
            <a:r>
              <a:rPr lang="en-GB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B6D6198F-CBC7-4C7B-8288-982588DDB7F2}"/>
              </a:ext>
            </a:extLst>
          </p:cNvPr>
          <p:cNvSpPr/>
          <p:nvPr/>
        </p:nvSpPr>
        <p:spPr>
          <a:xfrm>
            <a:off x="838881" y="4630221"/>
            <a:ext cx="6114175" cy="602783"/>
          </a:xfrm>
          <a:prstGeom prst="roundRect">
            <a:avLst/>
          </a:prstGeom>
          <a:solidFill>
            <a:srgbClr val="89C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r>
              <a:rPr lang="es-ES" sz="1600" spc="-20" dirty="0">
                <a:solidFill>
                  <a:schemeClr val="tx1"/>
                </a:solidFill>
                <a:latin typeface="Twinkl" pitchFamily="50" charset="0"/>
              </a:rPr>
              <a:t>¿Cuántas tartas quedan después de que el monstruo come 3? Cuando quitamos cosas, ¿qué sucede en una recta numérica?</a:t>
            </a:r>
            <a:endParaRPr lang="en-GB" spc="-20" dirty="0"/>
          </a:p>
        </p:txBody>
      </p:sp>
      <p:sp>
        <p:nvSpPr>
          <p:cNvPr id="27" name="Answer">
            <a:extLst>
              <a:ext uri="{FF2B5EF4-FFF2-40B4-BE49-F238E27FC236}">
                <a16:creationId xmlns:a16="http://schemas.microsoft.com/office/drawing/2014/main" id="{4383B48C-B7F3-483E-B21E-4A3E24582E88}"/>
              </a:ext>
            </a:extLst>
          </p:cNvPr>
          <p:cNvSpPr/>
          <p:nvPr/>
        </p:nvSpPr>
        <p:spPr>
          <a:xfrm>
            <a:off x="7041984" y="4625954"/>
            <a:ext cx="1274828" cy="602783"/>
          </a:xfrm>
          <a:prstGeom prst="roundRect">
            <a:avLst/>
          </a:prstGeom>
          <a:solidFill>
            <a:srgbClr val="667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winkl" pitchFamily="50" charset="0"/>
              </a:rPr>
              <a:t>Respuesta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38" name="curve">
            <a:extLst>
              <a:ext uri="{FF2B5EF4-FFF2-40B4-BE49-F238E27FC236}">
                <a16:creationId xmlns:a16="http://schemas.microsoft.com/office/drawing/2014/main" id="{7775FBB5-02CA-457E-8830-01BE5DABC41D}"/>
              </a:ext>
            </a:extLst>
          </p:cNvPr>
          <p:cNvSpPr/>
          <p:nvPr/>
        </p:nvSpPr>
        <p:spPr>
          <a:xfrm rot="8027216">
            <a:off x="2656250" y="5203414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curve">
            <a:extLst>
              <a:ext uri="{FF2B5EF4-FFF2-40B4-BE49-F238E27FC236}">
                <a16:creationId xmlns:a16="http://schemas.microsoft.com/office/drawing/2014/main" id="{0C4F848C-F4EA-4547-B8AD-7A7817A33F53}"/>
              </a:ext>
            </a:extLst>
          </p:cNvPr>
          <p:cNvSpPr/>
          <p:nvPr/>
        </p:nvSpPr>
        <p:spPr>
          <a:xfrm rot="8027216">
            <a:off x="1292949" y="5203415"/>
            <a:ext cx="1324475" cy="1336115"/>
          </a:xfrm>
          <a:prstGeom prst="arc">
            <a:avLst/>
          </a:prstGeom>
          <a:ln w="38100">
            <a:solidFill>
              <a:srgbClr val="89CB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D427B6-D217-4486-89E6-BE19AABCDB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529" y="2533884"/>
            <a:ext cx="1516897" cy="102038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B1F3390F-F4BA-485C-AB65-F8FF17F628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652" y="2469705"/>
            <a:ext cx="1516897" cy="102038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CCF2D70-0B17-4B85-A065-A1957EDCED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9018" y="2808964"/>
            <a:ext cx="1516897" cy="1020383"/>
          </a:xfrm>
          <a:prstGeom prst="rect">
            <a:avLst/>
          </a:prstGeom>
        </p:spPr>
      </p:pic>
      <p:pic>
        <p:nvPicPr>
          <p:cNvPr id="4" name="Monster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982" y="1319751"/>
            <a:ext cx="2427790" cy="312338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D47B87B-4F83-402A-A1F1-595D7B9394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121" y="772325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5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6" grpId="0" animBg="1"/>
      <p:bldP spid="37" grpId="0" animBg="1"/>
      <p:bldP spid="27" grpId="0" animBg="1"/>
      <p:bldP spid="38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Fin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80131-FD8C-40FF-A9F8-F7D10E6843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49" y="1790945"/>
            <a:ext cx="3398592" cy="437232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8E1F834-ED96-44F8-AEDB-F20F9CE5DD67}"/>
              </a:ext>
            </a:extLst>
          </p:cNvPr>
          <p:cNvSpPr/>
          <p:nvPr/>
        </p:nvSpPr>
        <p:spPr>
          <a:xfrm>
            <a:off x="4567235" y="1541035"/>
            <a:ext cx="3821114" cy="1365691"/>
          </a:xfrm>
          <a:prstGeom prst="wedgeRoundRectCallout">
            <a:avLst>
              <a:gd name="adj1" fmla="val -60304"/>
              <a:gd name="adj2" fmla="val 3910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algn="ctr"/>
            <a:r>
              <a:rPr lang="es-ES" dirty="0">
                <a:solidFill>
                  <a:schemeClr val="tx1"/>
                </a:solidFill>
                <a:latin typeface="Twinkl" pitchFamily="50" charset="0"/>
              </a:rPr>
              <a:t>¡Gracias por ayudarme a averiguar cuánta comida me queda para mañana!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ED8D3C-1763-48B2-8297-6C3BAA6BC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7235" y="3145044"/>
            <a:ext cx="3635597" cy="2153747"/>
          </a:xfrm>
          <a:prstGeom prst="rect">
            <a:avLst/>
          </a:prstGeom>
        </p:spPr>
      </p:pic>
      <p:sp>
        <p:nvSpPr>
          <p:cNvPr id="7" name="Answer">
            <a:hlinkClick r:id="rId4" action="ppaction://hlinksldjump"/>
            <a:extLst>
              <a:ext uri="{FF2B5EF4-FFF2-40B4-BE49-F238E27FC236}">
                <a16:creationId xmlns:a16="http://schemas.microsoft.com/office/drawing/2014/main" id="{6E785CE2-E6BF-419D-A089-4DC034EB316D}"/>
              </a:ext>
            </a:extLst>
          </p:cNvPr>
          <p:cNvSpPr/>
          <p:nvPr/>
        </p:nvSpPr>
        <p:spPr>
          <a:xfrm>
            <a:off x="4572000" y="5705942"/>
            <a:ext cx="3816350" cy="60278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Twinkl" pitchFamily="50" charset="0"/>
              </a:rPr>
              <a:t>Haz clic para volver a jugar.</a:t>
            </a:r>
            <a:endParaRPr lang="es-MX" sz="2400" b="1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0408B71-CB55-40C0-8B16-7BADD7A2A4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070" y="161151"/>
            <a:ext cx="1315524" cy="12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6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18621F03-0718-4692-9549-B08D9280DB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493" y="2665365"/>
            <a:ext cx="1023014" cy="11612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33E92FD-2297-4969-8CAC-665E13EB7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420" y="5260167"/>
            <a:ext cx="1830031" cy="176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394</TotalTime>
  <Words>423</Words>
  <Application>Microsoft Office PowerPoint</Application>
  <PresentationFormat>Presentación en pantalla (4:3)</PresentationFormat>
  <Paragraphs>88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Twinkl</vt:lpstr>
      <vt:lpstr>Calibri</vt:lpstr>
      <vt:lpstr>Arial</vt:lpstr>
      <vt:lpstr>Office Theme</vt:lpstr>
      <vt:lpstr>Presentación de PowerPoint</vt:lpstr>
      <vt:lpstr>Introduction</vt:lpstr>
      <vt:lpstr>¿Cuántos panes hay en el plato?</vt:lpstr>
      <vt:lpstr>¿Cuántas manzanas hay en el plato?</vt:lpstr>
      <vt:lpstr>¿Cuántos plátanos hay en el plato?</vt:lpstr>
      <vt:lpstr>¿Cuántos sándwiches hay en el plato?</vt:lpstr>
      <vt:lpstr>¿Cuántas fresas hay en el plato?</vt:lpstr>
      <vt:lpstr>¿Cuántas peras hay en el plato?</vt:lpstr>
      <vt:lpstr>¿Cuántos pasteles hay en el plato?</vt:lpstr>
      <vt:lpstr>¿Cuántas tartas hay en el plato?</vt:lpstr>
      <vt:lpstr>Fin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LIA</cp:lastModifiedBy>
  <cp:revision>29</cp:revision>
  <dcterms:created xsi:type="dcterms:W3CDTF">2019-04-11T13:37:23Z</dcterms:created>
  <dcterms:modified xsi:type="dcterms:W3CDTF">2023-10-15T03:01:28Z</dcterms:modified>
</cp:coreProperties>
</file>