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57" r:id="rId3"/>
    <p:sldId id="273" r:id="rId4"/>
    <p:sldId id="272" r:id="rId5"/>
    <p:sldId id="261" r:id="rId6"/>
    <p:sldId id="262" r:id="rId7"/>
    <p:sldId id="275" r:id="rId8"/>
    <p:sldId id="269"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2" autoAdjust="0"/>
    <p:restoredTop sz="94660"/>
  </p:normalViewPr>
  <p:slideViewPr>
    <p:cSldViewPr snapToGrid="0">
      <p:cViewPr varScale="1">
        <p:scale>
          <a:sx n="71" d="100"/>
          <a:sy n="71" d="100"/>
        </p:scale>
        <p:origin x="140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ln w="15875">
                  <a:solidFill>
                    <a:schemeClr val="bg1"/>
                  </a:solidFill>
                </a:ln>
                <a:solidFill>
                  <a:schemeClr val="accent1"/>
                </a:solidFill>
                <a:effectLst>
                  <a:outerShdw dist="38100" dir="2700000" algn="tl" rotWithShape="0">
                    <a:schemeClr val="accent1"/>
                  </a:outerShdw>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chemeClr val="accent1"/>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30C9D964-3360-49A0-B2DE-9E4C1DD0CD27}" type="datetimeFigureOut">
              <a:rPr lang="en-US" smtClean="0"/>
              <a:t>3/14/2026</a:t>
            </a:fld>
            <a:endParaRPr lang="en-US"/>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90EB09EB-6AD4-477A-948F-B910A0BB5D7A}" type="slidenum">
              <a:rPr lang="en-US" smtClean="0"/>
              <a:t>‹Nº›</a:t>
            </a:fld>
            <a:endParaRPr lang="en-US"/>
          </a:p>
        </p:txBody>
      </p:sp>
      <p:cxnSp>
        <p:nvCxnSpPr>
          <p:cNvPr id="8" name="Straight Connector 7"/>
          <p:cNvCxnSpPr/>
          <p:nvPr/>
        </p:nvCxnSpPr>
        <p:spPr>
          <a:xfrm>
            <a:off x="1483995" y="3733800"/>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368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C9D964-3360-49A0-B2DE-9E4C1DD0CD27}" type="datetimeFigureOut">
              <a:rPr lang="en-US" smtClean="0"/>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69847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lang="en-US" sz="6000" b="1" kern="1200" cap="all" baseline="0" dirty="0">
                <a:ln w="15875">
                  <a:solidFill>
                    <a:schemeClr val="bg1"/>
                  </a:solidFill>
                </a:ln>
                <a:solidFill>
                  <a:schemeClr val="accent1"/>
                </a:solidFill>
                <a:effectLst>
                  <a:outerShdw dist="38100" dir="2700000" algn="tl" rotWithShape="0">
                    <a:schemeClr val="accent1"/>
                  </a:outerShdw>
                </a:effectLst>
                <a:latin typeface="+mj-lt"/>
                <a:ea typeface="+mj-ea"/>
                <a:cs typeface="+mj-cs"/>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0C9D964-3360-49A0-B2DE-9E4C1DD0CD27}" type="datetimeFigureOut">
              <a:rPr lang="en-US" smtClean="0"/>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B09EB-6AD4-477A-948F-B910A0BB5D7A}" type="slidenum">
              <a:rPr lang="en-US" smtClean="0"/>
              <a:t>‹Nº›</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800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0C9D964-3360-49A0-B2DE-9E4C1DD0CD27}"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82350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el estilo de texto del patrón</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0C9D964-3360-49A0-B2DE-9E4C1DD0CD27}" type="datetimeFigureOut">
              <a:rPr lang="en-US" smtClean="0"/>
              <a:t>3/14/2026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510802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0C9D964-3360-49A0-B2DE-9E4C1DD0CD27}" type="datetimeFigureOut">
              <a:rPr lang="en-US" smtClean="0"/>
              <a:t>3/14/2026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923282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9D964-3360-49A0-B2DE-9E4C1DD0CD27}" type="datetimeFigureOut">
              <a:rPr lang="en-US" smtClean="0"/>
              <a:t>3/14/2026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4062935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Editar el estilo de texto del patrón</a:t>
            </a:r>
          </a:p>
        </p:txBody>
      </p:sp>
      <p:sp>
        <p:nvSpPr>
          <p:cNvPr id="5" name="Date Placeholder 4"/>
          <p:cNvSpPr>
            <a:spLocks noGrp="1"/>
          </p:cNvSpPr>
          <p:nvPr>
            <p:ph type="dt" sz="half" idx="10"/>
          </p:nvPr>
        </p:nvSpPr>
        <p:spPr/>
        <p:txBody>
          <a:bodyPr/>
          <a:lstStyle/>
          <a:p>
            <a:fld id="{30C9D964-3360-49A0-B2DE-9E4C1DD0CD27}"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4004801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Editar el estilo de texto del patrón</a:t>
            </a:r>
          </a:p>
        </p:txBody>
      </p:sp>
      <p:sp>
        <p:nvSpPr>
          <p:cNvPr id="5" name="Date Placeholder 4"/>
          <p:cNvSpPr>
            <a:spLocks noGrp="1"/>
          </p:cNvSpPr>
          <p:nvPr>
            <p:ph type="dt" sz="half" idx="10"/>
          </p:nvPr>
        </p:nvSpPr>
        <p:spPr/>
        <p:txBody>
          <a:bodyPr/>
          <a:lstStyle/>
          <a:p>
            <a:fld id="{30C9D964-3360-49A0-B2DE-9E4C1DD0CD27}" type="datetimeFigureOut">
              <a:rPr lang="en-US" smtClean="0"/>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2348427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C9D964-3360-49A0-B2DE-9E4C1DD0CD27}" type="datetimeFigureOut">
              <a:rPr lang="en-US" smtClean="0"/>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3352330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C9D964-3360-49A0-B2DE-9E4C1DD0CD27}" type="datetimeFigureOut">
              <a:rPr lang="en-US" smtClean="0"/>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EB09EB-6AD4-477A-948F-B910A0BB5D7A}" type="slidenum">
              <a:rPr lang="en-US" smtClean="0"/>
              <a:t>‹Nº›</a:t>
            </a:fld>
            <a:endParaRPr lang="en-US"/>
          </a:p>
        </p:txBody>
      </p:sp>
    </p:spTree>
    <p:extLst>
      <p:ext uri="{BB962C8B-B14F-4D97-AF65-F5344CB8AC3E}">
        <p14:creationId xmlns:p14="http://schemas.microsoft.com/office/powerpoint/2010/main" val="983804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30C9D964-3360-49A0-B2DE-9E4C1DD0CD27}" type="datetimeFigureOut">
              <a:rPr lang="en-US" smtClean="0"/>
              <a:t>3/14/2026</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90EB09EB-6AD4-477A-948F-B910A0BB5D7A}" type="slidenum">
              <a:rPr lang="en-US" smtClean="0"/>
              <a:t>‹Nº›</a:t>
            </a:fld>
            <a:endParaRPr lang="en-US"/>
          </a:p>
        </p:txBody>
      </p:sp>
    </p:spTree>
    <p:extLst>
      <p:ext uri="{BB962C8B-B14F-4D97-AF65-F5344CB8AC3E}">
        <p14:creationId xmlns:p14="http://schemas.microsoft.com/office/powerpoint/2010/main" val="3662099189"/>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8.png"/><Relationship Id="rId5" Type="http://schemas.openxmlformats.org/officeDocument/2006/relationships/image" Target="../media/image1.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clrChange>
              <a:clrFrom>
                <a:srgbClr val="FFFFFF"/>
              </a:clrFrom>
              <a:clrTo>
                <a:srgbClr val="FFFFFF">
                  <a:alpha val="0"/>
                </a:srgbClr>
              </a:clrTo>
            </a:clrChange>
          </a:blip>
          <a:stretch>
            <a:fillRect/>
          </a:stretch>
        </p:blipFill>
        <p:spPr>
          <a:xfrm>
            <a:off x="0" y="339634"/>
            <a:ext cx="9144000" cy="1972492"/>
          </a:xfrm>
          <a:prstGeom prst="rect">
            <a:avLst/>
          </a:prstGeom>
        </p:spPr>
      </p:pic>
      <p:sp>
        <p:nvSpPr>
          <p:cNvPr id="7" name="Rectángulo 6"/>
          <p:cNvSpPr/>
          <p:nvPr/>
        </p:nvSpPr>
        <p:spPr>
          <a:xfrm>
            <a:off x="395536" y="1340768"/>
            <a:ext cx="8511333" cy="1754326"/>
          </a:xfrm>
          <a:prstGeom prst="rect">
            <a:avLst/>
          </a:prstGeom>
        </p:spPr>
        <p:txBody>
          <a:bodyPr>
            <a:spAutoFit/>
          </a:bodyPr>
          <a:lstStyle/>
          <a:p>
            <a:pPr algn="ctr">
              <a:spcAft>
                <a:spcPts val="0"/>
              </a:spcAft>
              <a:defRPr/>
            </a:pPr>
            <a:r>
              <a:rPr lang="es-ES" sz="3600" b="1" dirty="0">
                <a:ln w="6600">
                  <a:solidFill>
                    <a:schemeClr val="tx1"/>
                  </a:solidFill>
                  <a:prstDash val="solid"/>
                </a:ln>
                <a:solidFill>
                  <a:srgbClr val="FF9900"/>
                </a:solidFill>
                <a:effectLst>
                  <a:outerShdw dist="38100" dir="2700000" algn="tl" rotWithShape="0">
                    <a:schemeClr val="accent2"/>
                  </a:outerShdw>
                </a:effectLst>
                <a:latin typeface="Jokerman" panose="04090605060D06020702" pitchFamily="82" charset="0"/>
                <a:ea typeface="Times New Roman" panose="02020603050405020304" pitchFamily="18" charset="0"/>
              </a:rPr>
              <a:t>EL RECICLAJE UNA POSIBLE SOLUCIÓN A LA CONTAMINACIÓN AMBIENTAL </a:t>
            </a:r>
            <a:endParaRPr lang="en-US" sz="3600" dirty="0">
              <a:ln>
                <a:solidFill>
                  <a:schemeClr val="tx1"/>
                </a:solidFill>
              </a:ln>
              <a:latin typeface="Jokerman" panose="04090605060D06020702" pitchFamily="82" charset="0"/>
              <a:ea typeface="Times New Roman" panose="02020603050405020304" pitchFamily="18" charset="0"/>
            </a:endParaRPr>
          </a:p>
        </p:txBody>
      </p:sp>
      <p:pic>
        <p:nvPicPr>
          <p:cNvPr id="8" name="Picture 4" descr="Resultado de imagen de MUNDO  gif">
            <a:hlinkClick r:id="rId3" action="ppaction://hlinksldjump"/>
          </p:cNvPr>
          <p:cNvPicPr>
            <a:picLocks noChangeAspect="1" noChangeArrowheads="1" noCrop="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2450" y="2568575"/>
            <a:ext cx="5053013"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7451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4">
            <a:clrChange>
              <a:clrFrom>
                <a:srgbClr val="FFFFFF"/>
              </a:clrFrom>
              <a:clrTo>
                <a:srgbClr val="FFFFFF">
                  <a:alpha val="0"/>
                </a:srgbClr>
              </a:clrTo>
            </a:clrChange>
          </a:blip>
          <a:stretch>
            <a:fillRect/>
          </a:stretch>
        </p:blipFill>
        <p:spPr>
          <a:xfrm>
            <a:off x="0" y="352697"/>
            <a:ext cx="9144000" cy="1972492"/>
          </a:xfrm>
          <a:prstGeom prst="rect">
            <a:avLst/>
          </a:prstGeom>
        </p:spPr>
      </p:pic>
      <p:sp>
        <p:nvSpPr>
          <p:cNvPr id="5" name="CuadroTexto 4"/>
          <p:cNvSpPr txBox="1"/>
          <p:nvPr/>
        </p:nvSpPr>
        <p:spPr>
          <a:xfrm>
            <a:off x="865551" y="600999"/>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videoplayback">
            <a:hlinkClick r:id="" action="ppaction://media"/>
            <a:extLst>
              <a:ext uri="{FF2B5EF4-FFF2-40B4-BE49-F238E27FC236}">
                <a16:creationId xmlns:a16="http://schemas.microsoft.com/office/drawing/2014/main" id="{5BAFC82F-C74B-45F3-BC53-7B80D5E191E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65551" y="1344123"/>
            <a:ext cx="7650919" cy="4303642"/>
          </a:xfrm>
          <a:prstGeom prst="rect">
            <a:avLst/>
          </a:prstGeom>
        </p:spPr>
      </p:pic>
    </p:spTree>
    <p:extLst>
      <p:ext uri="{BB962C8B-B14F-4D97-AF65-F5344CB8AC3E}">
        <p14:creationId xmlns:p14="http://schemas.microsoft.com/office/powerpoint/2010/main" val="2370837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clrChange>
              <a:clrFrom>
                <a:srgbClr val="FFFFFF"/>
              </a:clrFrom>
              <a:clrTo>
                <a:srgbClr val="FFFFFF">
                  <a:alpha val="0"/>
                </a:srgbClr>
              </a:clrTo>
            </a:clrChange>
          </a:blip>
          <a:stretch>
            <a:fillRect/>
          </a:stretch>
        </p:blipFill>
        <p:spPr>
          <a:xfrm>
            <a:off x="0" y="352697"/>
            <a:ext cx="9144000" cy="1972492"/>
          </a:xfrm>
          <a:prstGeom prst="rect">
            <a:avLst/>
          </a:prstGeom>
        </p:spPr>
      </p:pic>
      <p:sp>
        <p:nvSpPr>
          <p:cNvPr id="5" name="CuadroTexto 4"/>
          <p:cNvSpPr txBox="1"/>
          <p:nvPr/>
        </p:nvSpPr>
        <p:spPr>
          <a:xfrm>
            <a:off x="865551" y="600999"/>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17C7240E-073F-4EE6-AFA7-6394038C3610}"/>
              </a:ext>
            </a:extLst>
          </p:cNvPr>
          <p:cNvSpPr txBox="1"/>
          <p:nvPr/>
        </p:nvSpPr>
        <p:spPr>
          <a:xfrm>
            <a:off x="658905" y="1582340"/>
            <a:ext cx="7254900" cy="4708981"/>
          </a:xfrm>
          <a:prstGeom prst="rect">
            <a:avLst/>
          </a:prstGeom>
          <a:noFill/>
        </p:spPr>
        <p:txBody>
          <a:bodyPr wrap="square">
            <a:spAutoFit/>
          </a:bodyPr>
          <a:lstStyle/>
          <a:p>
            <a:pPr algn="just"/>
            <a:r>
              <a:rPr lang="es-ES" sz="2000" b="1" dirty="0">
                <a:effectLst/>
                <a:latin typeface="Hind" panose="020B0502040204020203" pitchFamily="2" charset="0"/>
                <a:ea typeface="Times New Roman" panose="02020603050405020304" pitchFamily="18" charset="0"/>
                <a:cs typeface="Hind" panose="020B0502040204020203" pitchFamily="2" charset="0"/>
              </a:rPr>
              <a:t>El reciclaje es el proceso mediante el cual los materiales que ya han sido utilizados, como el papel, el plástico, el vidrio y el metal, se recolectan, se separan y se transforman para ser reutilizados en la elaboración de nuevos productos, esta práctica permite reducir la cantidad de residuos que se generan diariamente y contribuye a disminuir la contaminación del medio ambiente.</a:t>
            </a:r>
          </a:p>
          <a:p>
            <a:pPr algn="just"/>
            <a:endParaRPr lang="es-ES" sz="2000" b="1" dirty="0">
              <a:effectLst/>
              <a:latin typeface="Hind" panose="020B0502040204020203" pitchFamily="2" charset="0"/>
              <a:ea typeface="Times New Roman" panose="02020603050405020304" pitchFamily="18" charset="0"/>
              <a:cs typeface="Hind" panose="020B0502040204020203" pitchFamily="2" charset="0"/>
            </a:endParaRPr>
          </a:p>
          <a:p>
            <a:pPr algn="just"/>
            <a:r>
              <a:rPr lang="es-ES" sz="2000" b="1" dirty="0">
                <a:effectLst/>
                <a:latin typeface="Hind" panose="020B0502040204020203" pitchFamily="2" charset="0"/>
                <a:ea typeface="Times New Roman" panose="02020603050405020304" pitchFamily="18" charset="0"/>
                <a:cs typeface="Hind" panose="020B0502040204020203" pitchFamily="2" charset="0"/>
              </a:rPr>
              <a:t>En este sentido, promover el reciclaje en los hogares, las escuelas y la comunidad es una tarea fundamental para construir una sociedad más consciente y responsable con el medio ambiente</a:t>
            </a:r>
            <a:r>
              <a:rPr lang="es-ES" sz="2000" b="1" dirty="0">
                <a:latin typeface="Hind" panose="020B0502040204020203" pitchFamily="2" charset="0"/>
                <a:ea typeface="Times New Roman" panose="02020603050405020304" pitchFamily="18" charset="0"/>
                <a:cs typeface="Hind" panose="020B0502040204020203" pitchFamily="2" charset="0"/>
              </a:rPr>
              <a:t>, a</a:t>
            </a:r>
            <a:r>
              <a:rPr lang="es-ES" sz="2000" b="1" dirty="0">
                <a:effectLst/>
                <a:latin typeface="Hind" panose="020B0502040204020203" pitchFamily="2" charset="0"/>
                <a:ea typeface="Times New Roman" panose="02020603050405020304" pitchFamily="18" charset="0"/>
                <a:cs typeface="Hind" panose="020B0502040204020203" pitchFamily="2" charset="0"/>
              </a:rPr>
              <a:t> través de la educación ambiental y la participación de todos, es posible contribuir a la conservación de la naturaleza y garantizar un futuro más limpio y saludable para las próximas generaciones</a:t>
            </a:r>
          </a:p>
        </p:txBody>
      </p:sp>
    </p:spTree>
    <p:extLst>
      <p:ext uri="{BB962C8B-B14F-4D97-AF65-F5344CB8AC3E}">
        <p14:creationId xmlns:p14="http://schemas.microsoft.com/office/powerpoint/2010/main" val="3466178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4">
            <a:clrChange>
              <a:clrFrom>
                <a:srgbClr val="FFFFFF"/>
              </a:clrFrom>
              <a:clrTo>
                <a:srgbClr val="FFFFFF">
                  <a:alpha val="0"/>
                </a:srgbClr>
              </a:clrTo>
            </a:clrChange>
          </a:blip>
          <a:stretch>
            <a:fillRect/>
          </a:stretch>
        </p:blipFill>
        <p:spPr>
          <a:xfrm>
            <a:off x="0" y="352697"/>
            <a:ext cx="9144000" cy="1972492"/>
          </a:xfrm>
          <a:prstGeom prst="rect">
            <a:avLst/>
          </a:prstGeom>
        </p:spPr>
      </p:pic>
      <p:sp>
        <p:nvSpPr>
          <p:cNvPr id="5" name="CuadroTexto 4"/>
          <p:cNvSpPr txBox="1"/>
          <p:nvPr/>
        </p:nvSpPr>
        <p:spPr>
          <a:xfrm>
            <a:off x="865551" y="600999"/>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ASÍ ES EL NUEVO CÓDIGO DE COLORES PARA LOS RESIDUOS SÓLIDOS">
            <a:hlinkClick r:id="" action="ppaction://media"/>
            <a:extLst>
              <a:ext uri="{FF2B5EF4-FFF2-40B4-BE49-F238E27FC236}">
                <a16:creationId xmlns:a16="http://schemas.microsoft.com/office/drawing/2014/main" id="{A9A4D075-3499-40ED-9A68-450C3D34C8B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7448" y="1449762"/>
            <a:ext cx="7965142" cy="4480392"/>
          </a:xfrm>
          <a:prstGeom prst="rect">
            <a:avLst/>
          </a:prstGeom>
        </p:spPr>
      </p:pic>
    </p:spTree>
    <p:extLst>
      <p:ext uri="{BB962C8B-B14F-4D97-AF65-F5344CB8AC3E}">
        <p14:creationId xmlns:p14="http://schemas.microsoft.com/office/powerpoint/2010/main" val="417852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clrChange>
              <a:clrFrom>
                <a:srgbClr val="FFFFFF"/>
              </a:clrFrom>
              <a:clrTo>
                <a:srgbClr val="FFFFFF">
                  <a:alpha val="0"/>
                </a:srgbClr>
              </a:clrTo>
            </a:clrChange>
          </a:blip>
          <a:stretch>
            <a:fillRect/>
          </a:stretch>
        </p:blipFill>
        <p:spPr>
          <a:xfrm>
            <a:off x="0" y="339634"/>
            <a:ext cx="9144000" cy="1972492"/>
          </a:xfrm>
          <a:prstGeom prst="rect">
            <a:avLst/>
          </a:prstGeom>
        </p:spPr>
      </p:pic>
      <p:sp>
        <p:nvSpPr>
          <p:cNvPr id="5" name="CuadroTexto 4"/>
          <p:cNvSpPr txBox="1"/>
          <p:nvPr/>
        </p:nvSpPr>
        <p:spPr>
          <a:xfrm>
            <a:off x="865551" y="600999"/>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7" name="Grupo 6"/>
          <p:cNvGrpSpPr/>
          <p:nvPr/>
        </p:nvGrpSpPr>
        <p:grpSpPr>
          <a:xfrm>
            <a:off x="395288" y="1268413"/>
            <a:ext cx="7789862" cy="5184775"/>
            <a:chOff x="395288" y="1268413"/>
            <a:chExt cx="7789862" cy="5184775"/>
          </a:xfrm>
        </p:grpSpPr>
        <p:sp>
          <p:nvSpPr>
            <p:cNvPr id="8" name="CuadroTexto 3"/>
            <p:cNvSpPr txBox="1">
              <a:spLocks noChangeArrowheads="1"/>
            </p:cNvSpPr>
            <p:nvPr/>
          </p:nvSpPr>
          <p:spPr bwMode="auto">
            <a:xfrm>
              <a:off x="395288" y="1268413"/>
              <a:ext cx="77057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s-ES" altLang="en-US" b="1" dirty="0">
                  <a:latin typeface="Hind" pitchFamily="2" charset="0"/>
                </a:rPr>
                <a:t>El Ministerio de Ambiente y Desarrollo Sostenible, mediante la Resolución 2184 de 2019, estableció el nuevo código de colores unificado para la separación de residuos en la fuente, que se está implementando en Colombia desde el 1 de enero de 2021.</a:t>
              </a:r>
              <a:endParaRPr lang="es-CO" altLang="en-US" b="1" dirty="0"/>
            </a:p>
          </p:txBody>
        </p:sp>
        <p:pic>
          <p:nvPicPr>
            <p:cNvPr id="9" name="Picture 4" descr="Información general sobre el nuevo código de color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75" y="2468563"/>
              <a:ext cx="7559675"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5520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clrChange>
              <a:clrFrom>
                <a:srgbClr val="FFFFFF"/>
              </a:clrFrom>
              <a:clrTo>
                <a:srgbClr val="FFFFFF">
                  <a:alpha val="0"/>
                </a:srgbClr>
              </a:clrTo>
            </a:clrChange>
          </a:blip>
          <a:stretch>
            <a:fillRect/>
          </a:stretch>
        </p:blipFill>
        <p:spPr>
          <a:xfrm>
            <a:off x="0" y="339634"/>
            <a:ext cx="9144000" cy="1972492"/>
          </a:xfrm>
          <a:prstGeom prst="rect">
            <a:avLst/>
          </a:prstGeom>
        </p:spPr>
      </p:pic>
      <p:sp>
        <p:nvSpPr>
          <p:cNvPr id="5" name="CuadroTexto 4"/>
          <p:cNvSpPr txBox="1"/>
          <p:nvPr/>
        </p:nvSpPr>
        <p:spPr>
          <a:xfrm>
            <a:off x="865551" y="600999"/>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2" descr="https://www.cali.gov.co/serviciospublicos/publicaciones/162104/aprendamos-a-separar-los-residuos/info/principal/media/galeria210707.jpg"/>
          <p:cNvPicPr>
            <a:picLocks noChangeAspect="1" noChangeArrowheads="1"/>
          </p:cNvPicPr>
          <p:nvPr/>
        </p:nvPicPr>
        <p:blipFill>
          <a:blip r:embed="rId3">
            <a:extLst>
              <a:ext uri="{28A0092B-C50C-407E-A947-70E740481C1C}">
                <a14:useLocalDpi xmlns:a14="http://schemas.microsoft.com/office/drawing/2010/main" val="0"/>
              </a:ext>
            </a:extLst>
          </a:blip>
          <a:srcRect l="4999" t="27119" r="1965" b="15369"/>
          <a:stretch>
            <a:fillRect/>
          </a:stretch>
        </p:blipFill>
        <p:spPr bwMode="auto">
          <a:xfrm>
            <a:off x="0" y="1100864"/>
            <a:ext cx="9144000" cy="576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594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865551" y="600999"/>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6" descr="Imagen">
            <a:extLst>
              <a:ext uri="{FF2B5EF4-FFF2-40B4-BE49-F238E27FC236}">
                <a16:creationId xmlns:a16="http://schemas.microsoft.com/office/drawing/2014/main" id="{228EE335-805A-41BC-8497-DAA9EF0EDB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5774"/>
          <a:stretch/>
        </p:blipFill>
        <p:spPr bwMode="auto">
          <a:xfrm>
            <a:off x="4572000" y="1924543"/>
            <a:ext cx="4266832" cy="4614455"/>
          </a:xfrm>
          <a:prstGeom prst="flowChartAlternateProcess">
            <a:avLst/>
          </a:prstGeom>
          <a:noFill/>
          <a:extLst>
            <a:ext uri="{909E8E84-426E-40DD-AFC4-6F175D3DCCD1}">
              <a14:hiddenFill xmlns:a14="http://schemas.microsoft.com/office/drawing/2010/main">
                <a:solidFill>
                  <a:srgbClr val="FFFFFF"/>
                </a:solidFill>
              </a14:hiddenFill>
            </a:ext>
          </a:extLst>
        </p:spPr>
      </p:pic>
      <p:pic>
        <p:nvPicPr>
          <p:cNvPr id="4" name="Imagen 3"/>
          <p:cNvPicPr>
            <a:picLocks noChangeAspect="1"/>
          </p:cNvPicPr>
          <p:nvPr/>
        </p:nvPicPr>
        <p:blipFill>
          <a:blip r:embed="rId5">
            <a:clrChange>
              <a:clrFrom>
                <a:srgbClr val="FFFFFF"/>
              </a:clrFrom>
              <a:clrTo>
                <a:srgbClr val="FFFFFF">
                  <a:alpha val="0"/>
                </a:srgbClr>
              </a:clrTo>
            </a:clrChange>
          </a:blip>
          <a:stretch>
            <a:fillRect/>
          </a:stretch>
        </p:blipFill>
        <p:spPr>
          <a:xfrm>
            <a:off x="0" y="339634"/>
            <a:ext cx="9144000" cy="1972492"/>
          </a:xfrm>
          <a:prstGeom prst="rect">
            <a:avLst/>
          </a:prstGeom>
        </p:spPr>
      </p:pic>
      <p:pic>
        <p:nvPicPr>
          <p:cNvPr id="8" name="🌎 Las 3R _ ♻️Reducir ♻️Reutilizar ♻️Reciclar">
            <a:hlinkClick r:id="" action="ppaction://media"/>
            <a:extLst>
              <a:ext uri="{FF2B5EF4-FFF2-40B4-BE49-F238E27FC236}">
                <a16:creationId xmlns:a16="http://schemas.microsoft.com/office/drawing/2014/main" id="{4591067A-9DAA-4CBD-8861-9D66441E1AB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04972" y="3708784"/>
            <a:ext cx="3884706" cy="2185147"/>
          </a:xfrm>
          <a:prstGeom prst="rect">
            <a:avLst/>
          </a:prstGeom>
        </p:spPr>
      </p:pic>
      <p:pic>
        <p:nvPicPr>
          <p:cNvPr id="9" name="Picture 6" descr="Imagen">
            <a:extLst>
              <a:ext uri="{FF2B5EF4-FFF2-40B4-BE49-F238E27FC236}">
                <a16:creationId xmlns:a16="http://schemas.microsoft.com/office/drawing/2014/main" id="{890FE5F7-00AC-43B3-9716-75FE41D332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585" r="4552" b="74010"/>
          <a:stretch/>
        </p:blipFill>
        <p:spPr bwMode="auto">
          <a:xfrm>
            <a:off x="403412" y="1412422"/>
            <a:ext cx="3986266" cy="2016577"/>
          </a:xfrm>
          <a:prstGeom prst="flowChartAlternateProcess">
            <a:avLst/>
          </a:prstGeom>
          <a:noFill/>
          <a:extLst>
            <a:ext uri="{909E8E84-426E-40DD-AFC4-6F175D3DCCD1}">
              <a14:hiddenFill xmlns:a14="http://schemas.microsoft.com/office/drawing/2010/main">
                <a:solidFill>
                  <a:srgbClr val="FFFFFF"/>
                </a:solidFill>
              </a14:hiddenFill>
            </a:ext>
          </a:extLst>
        </p:spPr>
      </p:pic>
      <p:sp>
        <p:nvSpPr>
          <p:cNvPr id="10" name="CuadroTexto 9">
            <a:extLst>
              <a:ext uri="{FF2B5EF4-FFF2-40B4-BE49-F238E27FC236}">
                <a16:creationId xmlns:a16="http://schemas.microsoft.com/office/drawing/2014/main" id="{4A82A50B-248E-4129-83E7-AD5EC1C67852}"/>
              </a:ext>
            </a:extLst>
          </p:cNvPr>
          <p:cNvSpPr txBox="1"/>
          <p:nvPr/>
        </p:nvSpPr>
        <p:spPr>
          <a:xfrm>
            <a:off x="1047873" y="623004"/>
            <a:ext cx="7048254" cy="369332"/>
          </a:xfrm>
          <a:prstGeom prst="rect">
            <a:avLst/>
          </a:prstGeom>
          <a:noFill/>
        </p:spPr>
        <p:txBody>
          <a:bodyPr>
            <a:spAutoFit/>
          </a:bodyPr>
          <a:lstStyle/>
          <a:p>
            <a:pPr algn="just">
              <a:defRPr/>
            </a:pPr>
            <a:r>
              <a:rPr lang="es-CO" b="1" dirty="0">
                <a:solidFill>
                  <a:schemeClr val="bg1"/>
                </a:solidFill>
                <a:effectLst>
                  <a:glow rad="228600">
                    <a:srgbClr val="FF9900">
                      <a:alpha val="40000"/>
                    </a:srgbClr>
                  </a:glow>
                </a:effectLst>
                <a:ea typeface="Calibri" panose="020F0502020204030204" pitchFamily="34" charset="0"/>
                <a:cs typeface="Times New Roman" panose="02020603050405020304" pitchFamily="18" charset="0"/>
              </a:rPr>
              <a:t>El reciclaje una posible solución a la contaminación ambiental </a:t>
            </a:r>
            <a:endParaRPr lang="es-CO" b="1" dirty="0">
              <a:solidFill>
                <a:schemeClr val="bg1"/>
              </a:solidFill>
              <a:effectLst>
                <a:glow rad="228600">
                  <a:srgbClr val="FF9900">
                    <a:alpha val="40000"/>
                  </a:srgbClr>
                </a:glo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05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33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clrChange>
              <a:clrFrom>
                <a:srgbClr val="FFFFFF"/>
              </a:clrFrom>
              <a:clrTo>
                <a:srgbClr val="FFFFFF">
                  <a:alpha val="0"/>
                </a:srgbClr>
              </a:clrTo>
            </a:clrChange>
          </a:blip>
          <a:stretch>
            <a:fillRect/>
          </a:stretch>
        </p:blipFill>
        <p:spPr>
          <a:xfrm>
            <a:off x="0" y="339634"/>
            <a:ext cx="9144000" cy="1972492"/>
          </a:xfrm>
          <a:prstGeom prst="rect">
            <a:avLst/>
          </a:prstGeom>
        </p:spPr>
      </p:pic>
      <p:pic>
        <p:nvPicPr>
          <p:cNvPr id="9" name="Picture 2" descr="Resultado de imagen de LOGO reciclaje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51597" y="1405950"/>
            <a:ext cx="8569325" cy="496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ángulo 9"/>
          <p:cNvSpPr/>
          <p:nvPr/>
        </p:nvSpPr>
        <p:spPr>
          <a:xfrm>
            <a:off x="2824893" y="518849"/>
            <a:ext cx="3422732" cy="707886"/>
          </a:xfrm>
          <a:prstGeom prst="rect">
            <a:avLst/>
          </a:prstGeom>
        </p:spPr>
        <p:txBody>
          <a:bodyPr wrap="none">
            <a:spAutoFit/>
          </a:bodyPr>
          <a:lstStyle/>
          <a:p>
            <a:pPr>
              <a:defRPr/>
            </a:pPr>
            <a:r>
              <a:rPr lang="es-ES" sz="4000" b="1" dirty="0">
                <a:ln w="6600">
                  <a:solidFill>
                    <a:schemeClr val="tx1"/>
                  </a:solidFill>
                  <a:prstDash val="solid"/>
                </a:ln>
                <a:solidFill>
                  <a:srgbClr val="FF9900"/>
                </a:solidFill>
                <a:effectLst>
                  <a:outerShdw dist="38100" dir="2700000" algn="tl" rotWithShape="0">
                    <a:schemeClr val="accent2"/>
                  </a:outerShdw>
                </a:effectLst>
                <a:latin typeface="Jokerman" panose="04090605060D06020702" pitchFamily="82" charset="0"/>
                <a:ea typeface="Times New Roman" panose="02020603050405020304" pitchFamily="18" charset="0"/>
              </a:rPr>
              <a:t>17 DE MAYO </a:t>
            </a:r>
            <a:endParaRPr lang="en-US" sz="4000" dirty="0"/>
          </a:p>
        </p:txBody>
      </p:sp>
    </p:spTree>
    <p:extLst>
      <p:ext uri="{BB962C8B-B14F-4D97-AF65-F5344CB8AC3E}">
        <p14:creationId xmlns:p14="http://schemas.microsoft.com/office/powerpoint/2010/main" val="1426916018"/>
      </p:ext>
    </p:extLst>
  </p:cSld>
  <p:clrMapOvr>
    <a:masterClrMapping/>
  </p:clrMapOvr>
</p:sld>
</file>

<file path=ppt/theme/theme1.xml><?xml version="1.0" encoding="utf-8"?>
<a:theme xmlns:a="http://schemas.openxmlformats.org/drawingml/2006/main" name="Base">
  <a:themeElements>
    <a:clrScheme name="Verde">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docProps/app.xml><?xml version="1.0" encoding="utf-8"?>
<Properties xmlns="http://schemas.openxmlformats.org/officeDocument/2006/extended-properties" xmlns:vt="http://schemas.openxmlformats.org/officeDocument/2006/docPropsVTypes">
  <Template>Base</Template>
  <TotalTime>90</TotalTime>
  <Words>255</Words>
  <Application>Microsoft Office PowerPoint</Application>
  <PresentationFormat>Presentación en pantalla (4:3)</PresentationFormat>
  <Paragraphs>13</Paragraphs>
  <Slides>8</Slides>
  <Notes>0</Notes>
  <HiddenSlides>0</HiddenSlides>
  <MMClips>3</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8</vt:i4>
      </vt:variant>
    </vt:vector>
  </HeadingPairs>
  <TitlesOfParts>
    <vt:vector size="14" baseType="lpstr">
      <vt:lpstr>Arial</vt:lpstr>
      <vt:lpstr>Calibri</vt:lpstr>
      <vt:lpstr>Corbel</vt:lpstr>
      <vt:lpstr>Hind</vt:lpstr>
      <vt:lpstr>Jokerman</vt:lpstr>
      <vt:lpstr>Base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VANESSA</dc:creator>
  <cp:lastModifiedBy>lady vanessa garcia zapata</cp:lastModifiedBy>
  <cp:revision>15</cp:revision>
  <dcterms:created xsi:type="dcterms:W3CDTF">2024-04-02T00:11:18Z</dcterms:created>
  <dcterms:modified xsi:type="dcterms:W3CDTF">2026-03-14T18:49:45Z</dcterms:modified>
</cp:coreProperties>
</file>