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wav" ContentType="audio/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1" r:id="rId5"/>
    <p:sldId id="270" r:id="rId6"/>
    <p:sldId id="269" r:id="rId7"/>
    <p:sldId id="268" r:id="rId8"/>
    <p:sldId id="267" r:id="rId9"/>
    <p:sldId id="266" r:id="rId10"/>
    <p:sldId id="263" r:id="rId11"/>
    <p:sldId id="262" r:id="rId12"/>
    <p:sldId id="261" r:id="rId13"/>
    <p:sldId id="260" r:id="rId14"/>
    <p:sldId id="265" r:id="rId15"/>
    <p:sldId id="264" r:id="rId16"/>
    <p:sldId id="273" r:id="rId17"/>
    <p:sldId id="274" r:id="rId18"/>
    <p:sldId id="259" r:id="rId19"/>
    <p:sldId id="272" r:id="rId20"/>
  </p:sldIdLst>
  <p:sldSz cx="9144000" cy="6858000" type="screen4x3"/>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CL"/>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CL"/>
          </a:p>
        </p:txBody>
      </p:sp>
      <p:sp>
        <p:nvSpPr>
          <p:cNvPr id="4" name="3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4173982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1875995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CL"/>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318491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644530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7" name="6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8" name="7 Marcador de pie de página"/>
          <p:cNvSpPr>
            <a:spLocks noGrp="1"/>
          </p:cNvSpPr>
          <p:nvPr>
            <p:ph type="ftr" sz="quarter" idx="11"/>
          </p:nvPr>
        </p:nvSpPr>
        <p:spPr/>
        <p:txBody>
          <a:bodyPr/>
          <a:lstStyle/>
          <a:p>
            <a:endParaRPr lang="es-CL"/>
          </a:p>
        </p:txBody>
      </p:sp>
      <p:sp>
        <p:nvSpPr>
          <p:cNvPr id="9" name="8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26816998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4" name="3 Marcador de pie de página"/>
          <p:cNvSpPr>
            <a:spLocks noGrp="1"/>
          </p:cNvSpPr>
          <p:nvPr>
            <p:ph type="ftr" sz="quarter" idx="11"/>
          </p:nvPr>
        </p:nvSpPr>
        <p:spPr/>
        <p:txBody>
          <a:bodyPr/>
          <a:lstStyle/>
          <a:p>
            <a:endParaRPr lang="es-CL"/>
          </a:p>
        </p:txBody>
      </p:sp>
      <p:sp>
        <p:nvSpPr>
          <p:cNvPr id="5" name="4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21985668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3" name="2 Marcador de pie de página"/>
          <p:cNvSpPr>
            <a:spLocks noGrp="1"/>
          </p:cNvSpPr>
          <p:nvPr>
            <p:ph type="ftr" sz="quarter" idx="11"/>
          </p:nvPr>
        </p:nvSpPr>
        <p:spPr/>
        <p:txBody>
          <a:bodyPr/>
          <a:lstStyle/>
          <a:p>
            <a:endParaRPr lang="es-CL"/>
          </a:p>
        </p:txBody>
      </p:sp>
      <p:sp>
        <p:nvSpPr>
          <p:cNvPr id="4" name="3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3638068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CL"/>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33255112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CL"/>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6" name="5 Marcador de pie de página"/>
          <p:cNvSpPr>
            <a:spLocks noGrp="1"/>
          </p:cNvSpPr>
          <p:nvPr>
            <p:ph type="ftr" sz="quarter" idx="11"/>
          </p:nvPr>
        </p:nvSpPr>
        <p:spPr/>
        <p:txBody>
          <a:bodyPr/>
          <a:lstStyle/>
          <a:p>
            <a:endParaRPr lang="es-CL"/>
          </a:p>
        </p:txBody>
      </p:sp>
      <p:sp>
        <p:nvSpPr>
          <p:cNvPr id="7" name="6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1628017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CL"/>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799452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CL"/>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10"/>
          </p:nvPr>
        </p:nvSpPr>
        <p:spPr/>
        <p:txBody>
          <a:bodyPr/>
          <a:lstStyle/>
          <a:p>
            <a:fld id="{F6412DA6-AD11-4487-941B-ECA362612B67}" type="datetimeFigureOut">
              <a:rPr lang="es-CL" smtClean="0"/>
              <a:t>21-11-2023</a:t>
            </a:fld>
            <a:endParaRPr lang="es-CL"/>
          </a:p>
        </p:txBody>
      </p:sp>
      <p:sp>
        <p:nvSpPr>
          <p:cNvPr id="5" name="4 Marcador de pie de página"/>
          <p:cNvSpPr>
            <a:spLocks noGrp="1"/>
          </p:cNvSpPr>
          <p:nvPr>
            <p:ph type="ftr" sz="quarter" idx="11"/>
          </p:nvPr>
        </p:nvSpPr>
        <p:spPr/>
        <p:txBody>
          <a:bodyPr/>
          <a:lstStyle/>
          <a:p>
            <a:endParaRPr lang="es-CL"/>
          </a:p>
        </p:txBody>
      </p:sp>
      <p:sp>
        <p:nvSpPr>
          <p:cNvPr id="6" name="5 Marcador de número de diapositiva"/>
          <p:cNvSpPr>
            <a:spLocks noGrp="1"/>
          </p:cNvSpPr>
          <p:nvPr>
            <p:ph type="sldNum" sz="quarter" idx="12"/>
          </p:nvPr>
        </p:nvSpPr>
        <p:spPr/>
        <p:txBody>
          <a:bodyPr/>
          <a:lstStyle/>
          <a:p>
            <a:fld id="{4BC9BB6E-503F-476F-B977-15FA89FC0F0F}" type="slidenum">
              <a:rPr lang="es-CL" smtClean="0"/>
              <a:t>‹Nº›</a:t>
            </a:fld>
            <a:endParaRPr lang="es-CL"/>
          </a:p>
        </p:txBody>
      </p:sp>
    </p:spTree>
    <p:extLst>
      <p:ext uri="{BB962C8B-B14F-4D97-AF65-F5344CB8AC3E}">
        <p14:creationId xmlns:p14="http://schemas.microsoft.com/office/powerpoint/2010/main" val="2307912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CL"/>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CL"/>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412DA6-AD11-4487-941B-ECA362612B67}" type="datetimeFigureOut">
              <a:rPr lang="es-CL" smtClean="0"/>
              <a:t>21-11-2023</a:t>
            </a:fld>
            <a:endParaRPr lang="es-CL"/>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C9BB6E-503F-476F-B977-15FA89FC0F0F}" type="slidenum">
              <a:rPr lang="es-CL" smtClean="0"/>
              <a:t>‹Nº›</a:t>
            </a:fld>
            <a:endParaRPr lang="es-CL"/>
          </a:p>
        </p:txBody>
      </p:sp>
    </p:spTree>
    <p:extLst>
      <p:ext uri="{BB962C8B-B14F-4D97-AF65-F5344CB8AC3E}">
        <p14:creationId xmlns:p14="http://schemas.microsoft.com/office/powerpoint/2010/main" val="1679015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slide" Target="slide3.xml"/><Relationship Id="rId5" Type="http://schemas.openxmlformats.org/officeDocument/2006/relationships/slide" Target="slide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png"/><Relationship Id="rId5" Type="http://schemas.openxmlformats.org/officeDocument/2006/relationships/slide" Target="slide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audio" Target="../media/audio2.wav"/><Relationship Id="rId7"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slide" Target="slide4.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3.pn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slide" Target="slide5.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3.png"/><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slide" Target="slide6.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1.pn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2.png"/><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4.pn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6.jpg"/></Relationships>
</file>

<file path=ppt/slides/_rels/slide1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image" Target="../media/image6.jpg"/></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image" Target="../media/image6.jpg"/></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0.png"/><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jp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endParaRPr lang="es-CL"/>
          </a:p>
        </p:txBody>
      </p:sp>
      <p:sp>
        <p:nvSpPr>
          <p:cNvPr id="3" name="2 Subtítulo"/>
          <p:cNvSpPr>
            <a:spLocks noGrp="1"/>
          </p:cNvSpPr>
          <p:nvPr>
            <p:ph type="subTitle" idx="1"/>
          </p:nvPr>
        </p:nvSpPr>
        <p:spPr/>
        <p:txBody>
          <a:bodyPr/>
          <a:lstStyle/>
          <a:p>
            <a:endParaRPr lang="es-CL"/>
          </a:p>
        </p:txBody>
      </p:sp>
      <p:pic>
        <p:nvPicPr>
          <p:cNvPr id="4" name="3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
            <a:ext cx="9144000" cy="6858000"/>
          </a:xfrm>
          <a:prstGeom prst="rect">
            <a:avLst/>
          </a:prstGeom>
        </p:spPr>
      </p:pic>
      <p:sp>
        <p:nvSpPr>
          <p:cNvPr id="5" name="4 Elipse">
            <a:hlinkClick r:id="rId5" action="ppaction://hlinksldjump"/>
          </p:cNvPr>
          <p:cNvSpPr/>
          <p:nvPr/>
        </p:nvSpPr>
        <p:spPr>
          <a:xfrm>
            <a:off x="323528" y="5229200"/>
            <a:ext cx="648072" cy="720080"/>
          </a:xfrm>
          <a:prstGeom prst="ellipse">
            <a:avLst/>
          </a:prstGeom>
        </p:spPr>
        <p:style>
          <a:lnRef idx="0">
            <a:schemeClr val="accent4"/>
          </a:lnRef>
          <a:fillRef idx="1002">
            <a:schemeClr val="dk1"/>
          </a:fillRef>
          <a:effectRef idx="3">
            <a:schemeClr val="accent4"/>
          </a:effectRef>
          <a:fontRef idx="minor">
            <a:schemeClr val="lt1"/>
          </a:fontRef>
        </p:style>
        <p:txBody>
          <a:bodyPr rtlCol="0" anchor="ctr"/>
          <a:lstStyle/>
          <a:p>
            <a:pPr algn="ctr"/>
            <a:r>
              <a:rPr lang="es-CL" sz="2400" b="1" dirty="0">
                <a:solidFill>
                  <a:schemeClr val="tx1"/>
                </a:solidFill>
              </a:rPr>
              <a:t>IR</a:t>
            </a:r>
          </a:p>
        </p:txBody>
      </p:sp>
      <p:sp>
        <p:nvSpPr>
          <p:cNvPr id="6" name="5 Elipse">
            <a:hlinkClick r:id="rId6" action="ppaction://hlinksldjump"/>
          </p:cNvPr>
          <p:cNvSpPr/>
          <p:nvPr/>
        </p:nvSpPr>
        <p:spPr>
          <a:xfrm>
            <a:off x="8172400" y="5229200"/>
            <a:ext cx="648072" cy="720080"/>
          </a:xfrm>
          <a:prstGeom prst="ellipse">
            <a:avLst/>
          </a:prstGeom>
        </p:spPr>
        <p:style>
          <a:lnRef idx="0">
            <a:schemeClr val="accent4"/>
          </a:lnRef>
          <a:fillRef idx="1002">
            <a:schemeClr val="dk1"/>
          </a:fillRef>
          <a:effectRef idx="3">
            <a:schemeClr val="accent4"/>
          </a:effectRef>
          <a:fontRef idx="minor">
            <a:schemeClr val="lt1"/>
          </a:fontRef>
        </p:style>
        <p:txBody>
          <a:bodyPr rtlCol="0" anchor="ctr"/>
          <a:lstStyle/>
          <a:p>
            <a:pPr algn="ctr"/>
            <a:r>
              <a:rPr lang="es-CL" sz="2400" b="1" dirty="0">
                <a:solidFill>
                  <a:schemeClr val="tx1"/>
                </a:solidFill>
              </a:rPr>
              <a:t>IR</a:t>
            </a:r>
          </a:p>
        </p:txBody>
      </p:sp>
      <p:pic>
        <p:nvPicPr>
          <p:cNvPr id="8" name="Quien Quiere ser millonario PREGUNTA.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16672" y="404664"/>
            <a:ext cx="487363" cy="487363"/>
          </a:xfrm>
          <a:prstGeom prst="rect">
            <a:avLst/>
          </a:prstGeom>
        </p:spPr>
      </p:pic>
      <p:sp>
        <p:nvSpPr>
          <p:cNvPr id="7" name="CuadroTexto 6">
            <a:extLst>
              <a:ext uri="{FF2B5EF4-FFF2-40B4-BE49-F238E27FC236}">
                <a16:creationId xmlns:a16="http://schemas.microsoft.com/office/drawing/2014/main" id="{BF19935A-262D-4B6B-B7CC-CA2B433F1EAD}"/>
              </a:ext>
            </a:extLst>
          </p:cNvPr>
          <p:cNvSpPr txBox="1"/>
          <p:nvPr/>
        </p:nvSpPr>
        <p:spPr>
          <a:xfrm>
            <a:off x="179512" y="3812847"/>
            <a:ext cx="8515513" cy="1200329"/>
          </a:xfrm>
          <a:prstGeom prst="rect">
            <a:avLst/>
          </a:prstGeom>
          <a:noFill/>
        </p:spPr>
        <p:txBody>
          <a:bodyPr wrap="square" rtlCol="0">
            <a:spAutoFit/>
          </a:bodyPr>
          <a:lstStyle/>
          <a:p>
            <a:pPr algn="ctr"/>
            <a:r>
              <a:rPr lang="es-MX" sz="3600" dirty="0">
                <a:solidFill>
                  <a:schemeClr val="bg1"/>
                </a:solidFill>
                <a:latin typeface="Balloon" pitchFamily="50" charset="0"/>
              </a:rPr>
              <a:t>SUPÉRATE CON EL SABER. </a:t>
            </a:r>
          </a:p>
          <a:p>
            <a:pPr algn="ctr"/>
            <a:r>
              <a:rPr lang="es-MX" sz="3600" dirty="0">
                <a:solidFill>
                  <a:schemeClr val="bg1"/>
                </a:solidFill>
                <a:latin typeface="Balloon" pitchFamily="50" charset="0"/>
              </a:rPr>
              <a:t>COLEGIO METROPOLITANO DEL SUR</a:t>
            </a:r>
            <a:endParaRPr lang="es-CO" sz="3600" dirty="0">
              <a:solidFill>
                <a:schemeClr val="bg1"/>
              </a:solidFill>
              <a:latin typeface="Balloon" pitchFamily="50" charset="0"/>
            </a:endParaRPr>
          </a:p>
        </p:txBody>
      </p:sp>
      <p:pic>
        <p:nvPicPr>
          <p:cNvPr id="10" name="Imagen 9" descr="C:\Users\Dm\Desktop\ESCUDO-removebg-preview.png">
            <a:extLst>
              <a:ext uri="{FF2B5EF4-FFF2-40B4-BE49-F238E27FC236}">
                <a16:creationId xmlns:a16="http://schemas.microsoft.com/office/drawing/2014/main" id="{8F280029-2109-4CE5-BAAD-18961AE4B608}"/>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9000" y="12058"/>
            <a:ext cx="1570070" cy="179332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14289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tile tx="0" ty="0" sx="100000" sy="100000" flip="none" algn="tl"/>
        </a:blipFill>
        <a:effectLst/>
      </p:bgPr>
    </p:bg>
    <p:spTree>
      <p:nvGrpSpPr>
        <p:cNvPr id="1" name=""/>
        <p:cNvGrpSpPr/>
        <p:nvPr/>
      </p:nvGrpSpPr>
      <p:grpSpPr>
        <a:xfrm>
          <a:off x="0" y="0"/>
          <a:ext cx="0" cy="0"/>
          <a:chOff x="0" y="0"/>
          <a:chExt cx="0" cy="0"/>
        </a:xfrm>
      </p:grpSpPr>
      <p:sp>
        <p:nvSpPr>
          <p:cNvPr id="2" name="1 CuadroTexto"/>
          <p:cNvSpPr txBox="1"/>
          <p:nvPr/>
        </p:nvSpPr>
        <p:spPr>
          <a:xfrm>
            <a:off x="1691680" y="226675"/>
            <a:ext cx="5688632" cy="830997"/>
          </a:xfrm>
          <a:prstGeom prst="rect">
            <a:avLst/>
          </a:prstGeom>
          <a:noFill/>
        </p:spPr>
        <p:txBody>
          <a:bodyPr wrap="square" rtlCol="0">
            <a:spAutoFit/>
          </a:bodyPr>
          <a:lstStyle/>
          <a:p>
            <a:pPr algn="ctr"/>
            <a:r>
              <a:rPr lang="es-CL" sz="4800" b="1" dirty="0">
                <a:solidFill>
                  <a:schemeClr val="bg1"/>
                </a:solidFill>
              </a:rPr>
              <a:t>Instrucciones</a:t>
            </a:r>
          </a:p>
        </p:txBody>
      </p:sp>
      <p:sp>
        <p:nvSpPr>
          <p:cNvPr id="3" name="2 CuadroTexto"/>
          <p:cNvSpPr txBox="1"/>
          <p:nvPr/>
        </p:nvSpPr>
        <p:spPr>
          <a:xfrm>
            <a:off x="471384" y="1484784"/>
            <a:ext cx="8208912" cy="4708981"/>
          </a:xfrm>
          <a:prstGeom prst="rect">
            <a:avLst/>
          </a:prstGeom>
          <a:noFill/>
        </p:spPr>
        <p:txBody>
          <a:bodyPr wrap="square" rtlCol="0">
            <a:spAutoFit/>
          </a:bodyPr>
          <a:lstStyle/>
          <a:p>
            <a:pPr marL="342900" indent="-342900" algn="just">
              <a:buFont typeface="+mj-lt"/>
              <a:buAutoNum type="arabicPeriod"/>
            </a:pPr>
            <a:r>
              <a:rPr lang="es-CL" sz="3000" dirty="0">
                <a:solidFill>
                  <a:schemeClr val="bg1"/>
                </a:solidFill>
              </a:rPr>
              <a:t> Sólo contesta el participante que sale a responder al frente.</a:t>
            </a:r>
          </a:p>
          <a:p>
            <a:pPr marL="342900" indent="-342900" algn="just">
              <a:buFont typeface="+mj-lt"/>
              <a:buAutoNum type="arabicPeriod"/>
            </a:pPr>
            <a:endParaRPr lang="es-CL" sz="3000" dirty="0">
              <a:solidFill>
                <a:schemeClr val="bg1"/>
              </a:solidFill>
            </a:endParaRPr>
          </a:p>
          <a:p>
            <a:pPr marL="342900" indent="-342900" algn="just">
              <a:buFont typeface="+mj-lt"/>
              <a:buAutoNum type="arabicPeriod"/>
            </a:pPr>
            <a:r>
              <a:rPr lang="es-CL" sz="3000" dirty="0">
                <a:solidFill>
                  <a:schemeClr val="bg1"/>
                </a:solidFill>
              </a:rPr>
              <a:t> Si al jugador le “soplan” una respuesta, ésta quedará sin puntaje.</a:t>
            </a:r>
          </a:p>
          <a:p>
            <a:pPr marL="342900" indent="-342900" algn="just">
              <a:buFont typeface="+mj-lt"/>
              <a:buAutoNum type="arabicPeriod"/>
            </a:pPr>
            <a:endParaRPr lang="es-CL" sz="3000" dirty="0">
              <a:solidFill>
                <a:schemeClr val="bg1"/>
              </a:solidFill>
            </a:endParaRPr>
          </a:p>
          <a:p>
            <a:pPr marL="342900" indent="-342900" algn="just">
              <a:buFont typeface="+mj-lt"/>
              <a:buAutoNum type="arabicPeriod"/>
            </a:pPr>
            <a:r>
              <a:rPr lang="es-CL" sz="3000" dirty="0">
                <a:solidFill>
                  <a:schemeClr val="bg1"/>
                </a:solidFill>
              </a:rPr>
              <a:t> Cada fila tendrá un solo comodín (llamar a otro compañero de la fila para que conteste.</a:t>
            </a:r>
          </a:p>
          <a:p>
            <a:pPr marL="342900" indent="-342900" algn="just">
              <a:buFont typeface="+mj-lt"/>
              <a:buAutoNum type="arabicPeriod"/>
            </a:pPr>
            <a:endParaRPr lang="es-CL" sz="3000" dirty="0">
              <a:solidFill>
                <a:schemeClr val="bg1"/>
              </a:solidFill>
            </a:endParaRPr>
          </a:p>
          <a:p>
            <a:pPr marL="342900" indent="-342900" algn="just">
              <a:buFont typeface="+mj-lt"/>
              <a:buAutoNum type="arabicPeriod"/>
            </a:pPr>
            <a:r>
              <a:rPr lang="es-CL" sz="3000" dirty="0">
                <a:solidFill>
                  <a:schemeClr val="bg1"/>
                </a:solidFill>
              </a:rPr>
              <a:t> Se debe respetar los turnos.</a:t>
            </a:r>
          </a:p>
        </p:txBody>
      </p:sp>
      <p:sp>
        <p:nvSpPr>
          <p:cNvPr id="4" name="3 Flecha izquierda">
            <a:hlinkClick r:id="rId5" action="ppaction://hlinksldjump"/>
          </p:cNvPr>
          <p:cNvSpPr/>
          <p:nvPr/>
        </p:nvSpPr>
        <p:spPr>
          <a:xfrm>
            <a:off x="7668344" y="5985284"/>
            <a:ext cx="1152128" cy="648072"/>
          </a:xfrm>
          <a:prstGeom prst="leftArrow">
            <a:avLst/>
          </a:prstGeom>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r>
              <a:rPr lang="es-CL" b="1" dirty="0">
                <a:solidFill>
                  <a:schemeClr val="tx1"/>
                </a:solidFill>
              </a:rPr>
              <a:t>Volver</a:t>
            </a:r>
          </a:p>
        </p:txBody>
      </p:sp>
      <p:pic>
        <p:nvPicPr>
          <p:cNvPr id="5" name="Quien quiere ser millonario INICIO.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71384" y="398491"/>
            <a:ext cx="487363" cy="487363"/>
          </a:xfrm>
          <a:prstGeom prst="rect">
            <a:avLst/>
          </a:prstGeom>
        </p:spPr>
      </p:pic>
    </p:spTree>
    <p:extLst>
      <p:ext uri="{BB962C8B-B14F-4D97-AF65-F5344CB8AC3E}">
        <p14:creationId xmlns:p14="http://schemas.microsoft.com/office/powerpoint/2010/main" val="7946277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withEffect">
                                  <p:stCondLst>
                                    <p:cond delay="0"/>
                                  </p:stCondLst>
                                  <p:childTnLst>
                                    <p:cmd type="call" cmd="playFrom(0.0)">
                                      <p:cBhvr>
                                        <p:cTn id="6" dur="31719" fill="hold"/>
                                        <p:tgtEl>
                                          <p:spTgt spid="5"/>
                                        </p:tgtEl>
                                      </p:cBhvr>
                                    </p:cmd>
                                  </p:childTnLst>
                                </p:cTn>
                              </p:par>
                            </p:childTnLst>
                          </p:cTn>
                        </p:par>
                      </p:childTnLst>
                    </p:cTn>
                  </p:par>
                </p:childTnLst>
              </p:cTn>
              <p:nextCondLst>
                <p:cond evt="onClick" delay="0">
                  <p:tgtEl>
                    <p:spTgt spid="5"/>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30" name="29 CuadroTexto"/>
          <p:cNvSpPr txBox="1"/>
          <p:nvPr/>
        </p:nvSpPr>
        <p:spPr>
          <a:xfrm>
            <a:off x="899592" y="3933056"/>
            <a:ext cx="7465248" cy="1015663"/>
          </a:xfrm>
          <a:prstGeom prst="rect">
            <a:avLst/>
          </a:prstGeom>
          <a:noFill/>
        </p:spPr>
        <p:txBody>
          <a:bodyPr wrap="square" rtlCol="0">
            <a:spAutoFit/>
          </a:bodyPr>
          <a:lstStyle/>
          <a:p>
            <a:pPr algn="ctr"/>
            <a:r>
              <a:rPr lang="es-CL" sz="2000" dirty="0">
                <a:solidFill>
                  <a:schemeClr val="bg1"/>
                </a:solidFill>
              </a:rPr>
              <a:t>1. Nueve niños votaron por la danza Colombia que querían representar en su izada de bandera. ¿cuál fue la danza con mayor votación?</a:t>
            </a:r>
          </a:p>
        </p:txBody>
      </p:sp>
      <p:sp>
        <p:nvSpPr>
          <p:cNvPr id="31" name="30 CuadroTexto"/>
          <p:cNvSpPr txBox="1"/>
          <p:nvPr/>
        </p:nvSpPr>
        <p:spPr>
          <a:xfrm>
            <a:off x="701040" y="5356956"/>
            <a:ext cx="3240360" cy="707886"/>
          </a:xfrm>
          <a:prstGeom prst="rect">
            <a:avLst/>
          </a:prstGeom>
          <a:noFill/>
        </p:spPr>
        <p:txBody>
          <a:bodyPr wrap="square" rtlCol="0">
            <a:spAutoFit/>
          </a:bodyPr>
          <a:lstStyle/>
          <a:p>
            <a:pPr algn="ctr"/>
            <a:r>
              <a:rPr lang="es-CL" sz="2000" dirty="0">
                <a:solidFill>
                  <a:schemeClr val="bg1"/>
                </a:solidFill>
              </a:rPr>
              <a:t>San Juanero.</a:t>
            </a:r>
          </a:p>
          <a:p>
            <a:pPr algn="ctr"/>
            <a:endParaRPr lang="es-CL" sz="2000" dirty="0">
              <a:solidFill>
                <a:schemeClr val="bg1"/>
              </a:solidFill>
            </a:endParaRPr>
          </a:p>
        </p:txBody>
      </p:sp>
      <p:sp>
        <p:nvSpPr>
          <p:cNvPr id="32" name="31 CuadroTexto"/>
          <p:cNvSpPr txBox="1"/>
          <p:nvPr/>
        </p:nvSpPr>
        <p:spPr>
          <a:xfrm>
            <a:off x="5124480" y="6187886"/>
            <a:ext cx="3240360" cy="400110"/>
          </a:xfrm>
          <a:prstGeom prst="rect">
            <a:avLst/>
          </a:prstGeom>
          <a:noFill/>
        </p:spPr>
        <p:txBody>
          <a:bodyPr wrap="square" rtlCol="0">
            <a:spAutoFit/>
          </a:bodyPr>
          <a:lstStyle/>
          <a:p>
            <a:pPr algn="ctr"/>
            <a:r>
              <a:rPr lang="es-CL" sz="2000" dirty="0">
                <a:solidFill>
                  <a:schemeClr val="bg1"/>
                </a:solidFill>
              </a:rPr>
              <a:t>Mapalé.</a:t>
            </a:r>
          </a:p>
        </p:txBody>
      </p:sp>
      <p:sp>
        <p:nvSpPr>
          <p:cNvPr id="33" name="32 CuadroTexto"/>
          <p:cNvSpPr txBox="1"/>
          <p:nvPr/>
        </p:nvSpPr>
        <p:spPr>
          <a:xfrm>
            <a:off x="646270" y="6249441"/>
            <a:ext cx="3654936" cy="400110"/>
          </a:xfrm>
          <a:prstGeom prst="rect">
            <a:avLst/>
          </a:prstGeom>
          <a:noFill/>
        </p:spPr>
        <p:txBody>
          <a:bodyPr wrap="square" rtlCol="0">
            <a:spAutoFit/>
          </a:bodyPr>
          <a:lstStyle/>
          <a:p>
            <a:pPr algn="ctr"/>
            <a:r>
              <a:rPr lang="es-CL" sz="2000" dirty="0">
                <a:solidFill>
                  <a:schemeClr val="bg1"/>
                </a:solidFill>
              </a:rPr>
              <a:t>Bambuco</a:t>
            </a:r>
          </a:p>
        </p:txBody>
      </p:sp>
      <p:sp>
        <p:nvSpPr>
          <p:cNvPr id="34" name="33 CuadroTexto"/>
          <p:cNvSpPr txBox="1"/>
          <p:nvPr/>
        </p:nvSpPr>
        <p:spPr>
          <a:xfrm>
            <a:off x="5109984" y="5370983"/>
            <a:ext cx="3240360" cy="400110"/>
          </a:xfrm>
          <a:prstGeom prst="rect">
            <a:avLst/>
          </a:prstGeom>
          <a:noFill/>
        </p:spPr>
        <p:txBody>
          <a:bodyPr wrap="square" rtlCol="0">
            <a:spAutoFit/>
          </a:bodyPr>
          <a:lstStyle/>
          <a:p>
            <a:pPr algn="ctr"/>
            <a:r>
              <a:rPr lang="es-CL" sz="2000" dirty="0">
                <a:solidFill>
                  <a:schemeClr val="bg1"/>
                </a:solidFill>
              </a:rPr>
              <a:t>Cumbia.</a:t>
            </a:r>
          </a:p>
        </p:txBody>
      </p:sp>
      <p:sp>
        <p:nvSpPr>
          <p:cNvPr id="36" name="35 Flecha derecha">
            <a:hlinkClick r:id="rId5" action="ppaction://hlinksldjump"/>
          </p:cNvPr>
          <p:cNvSpPr/>
          <p:nvPr/>
        </p:nvSpPr>
        <p:spPr>
          <a:xfrm>
            <a:off x="35496"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pic>
        <p:nvPicPr>
          <p:cNvPr id="18" name="Imagen 17">
            <a:extLst>
              <a:ext uri="{FF2B5EF4-FFF2-40B4-BE49-F238E27FC236}">
                <a16:creationId xmlns:a16="http://schemas.microsoft.com/office/drawing/2014/main" id="{D578D513-2359-4ECB-B858-9F8CD37E83C7}"/>
              </a:ext>
            </a:extLst>
          </p:cNvPr>
          <p:cNvPicPr/>
          <p:nvPr/>
        </p:nvPicPr>
        <p:blipFill rotWithShape="1">
          <a:blip r:embed="rId6">
            <a:extLst>
              <a:ext uri="{28A0092B-C50C-407E-A947-70E740481C1C}">
                <a14:useLocalDpi xmlns:a14="http://schemas.microsoft.com/office/drawing/2010/main" val="0"/>
              </a:ext>
            </a:extLst>
          </a:blip>
          <a:srcRect l="37089" t="36556" r="15024" b="32437"/>
          <a:stretch/>
        </p:blipFill>
        <p:spPr bwMode="auto">
          <a:xfrm>
            <a:off x="1403648" y="223761"/>
            <a:ext cx="6884935" cy="3556567"/>
          </a:xfrm>
          <a:prstGeom prst="rect">
            <a:avLst/>
          </a:prstGeom>
          <a:ln>
            <a:noFill/>
          </a:ln>
          <a:effectLst>
            <a:softEdge rad="112500"/>
          </a:effectLst>
          <a:extLst>
            <a:ext uri="{53640926-AAD7-44D8-BBD7-CCE9431645EC}">
              <a14:shadowObscured xmlns:a14="http://schemas.microsoft.com/office/drawing/2010/main"/>
            </a:ext>
          </a:extLst>
        </p:spPr>
      </p:pic>
      <p:pic>
        <p:nvPicPr>
          <p:cNvPr id="19" name="Imagen 18" descr="C:\Users\Dm\Desktop\ESCUDO-removebg-preview.png">
            <a:extLst>
              <a:ext uri="{FF2B5EF4-FFF2-40B4-BE49-F238E27FC236}">
                <a16:creationId xmlns:a16="http://schemas.microsoft.com/office/drawing/2014/main" id="{E765DB18-0C3E-47B7-B0F0-0E1C83B9D45E}"/>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9515" y="2032816"/>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32782642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25"/>
                                        </p:tgtEl>
                                        <p:attrNameLst>
                                          <p:attrName>fillcolor</p:attrName>
                                        </p:attrNameLst>
                                      </p:cBhvr>
                                      <p:to>
                                        <a:srgbClr val="92D050"/>
                                      </p:to>
                                    </p:animClr>
                                    <p:set>
                                      <p:cBhvr>
                                        <p:cTn id="7" dur="1000" fill="hold"/>
                                        <p:tgtEl>
                                          <p:spTgt spid="25"/>
                                        </p:tgtEl>
                                        <p:attrNameLst>
                                          <p:attrName>fill.type</p:attrName>
                                        </p:attrNameLst>
                                      </p:cBhvr>
                                      <p:to>
                                        <p:strVal val="solid"/>
                                      </p:to>
                                    </p:set>
                                    <p:set>
                                      <p:cBhvr>
                                        <p:cTn id="8" dur="1000" fill="hold"/>
                                        <p:tgtEl>
                                          <p:spTgt spid="25"/>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correcta WAV.wav"/>
                                        </p:tgtEl>
                                      </p:cMediaNode>
                                    </p:audio>
                                  </p:subTnLst>
                                </p:cTn>
                              </p:par>
                            </p:childTnLst>
                          </p:cTn>
                        </p:par>
                      </p:childTnLst>
                    </p:cTn>
                  </p:par>
                </p:childTnLst>
              </p:cTn>
              <p:nextCondLst>
                <p:cond evt="onClick" delay="0">
                  <p:tgtEl>
                    <p:spTgt spid="17"/>
                  </p:tgtEl>
                </p:cond>
              </p:nextCondLst>
            </p:seq>
            <p:seq concurrent="1" nextAc="seek">
              <p:cTn id="9" restart="whenNotActive" fill="hold" evtFilter="cancelBubble" nodeType="interactiveSeq">
                <p:stCondLst>
                  <p:cond evt="onClick" delay="0">
                    <p:tgtEl>
                      <p:spTgt spid="1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6"/>
                                        </p:tgtEl>
                                        <p:attrNameLst>
                                          <p:attrName>fillcolor</p:attrName>
                                        </p:attrNameLst>
                                      </p:cBhvr>
                                      <p:to>
                                        <a:srgbClr val="FF0000"/>
                                      </p:to>
                                    </p:animClr>
                                    <p:set>
                                      <p:cBhvr>
                                        <p:cTn id="14" dur="1000" fill="hold"/>
                                        <p:tgtEl>
                                          <p:spTgt spid="6"/>
                                        </p:tgtEl>
                                        <p:attrNameLst>
                                          <p:attrName>fill.type</p:attrName>
                                        </p:attrNameLst>
                                      </p:cBhvr>
                                      <p:to>
                                        <p:strVal val="solid"/>
                                      </p:to>
                                    </p:set>
                                    <p:set>
                                      <p:cBhvr>
                                        <p:cTn id="15" dur="1000" fill="hold"/>
                                        <p:tgtEl>
                                          <p:spTgt spid="6"/>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3666"/>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 name="1 CuadroTexto"/>
          <p:cNvSpPr txBox="1"/>
          <p:nvPr/>
        </p:nvSpPr>
        <p:spPr>
          <a:xfrm>
            <a:off x="646270" y="4027711"/>
            <a:ext cx="7988148" cy="769441"/>
          </a:xfrm>
          <a:prstGeom prst="rect">
            <a:avLst/>
          </a:prstGeom>
          <a:noFill/>
        </p:spPr>
        <p:txBody>
          <a:bodyPr wrap="square" rtlCol="0">
            <a:spAutoFit/>
          </a:bodyPr>
          <a:lstStyle/>
          <a:p>
            <a:pPr algn="ctr"/>
            <a:r>
              <a:rPr lang="es-CL" sz="2200" dirty="0">
                <a:solidFill>
                  <a:schemeClr val="bg1"/>
                </a:solidFill>
              </a:rPr>
              <a:t>2. Observa la cantidad  de personas que asistieron cada día a clases. ¿Cuántos estudiantes asistieron en total estos dos días a clases?</a:t>
            </a:r>
          </a:p>
        </p:txBody>
      </p:sp>
      <p:sp>
        <p:nvSpPr>
          <p:cNvPr id="3" name="2 CuadroTexto"/>
          <p:cNvSpPr txBox="1"/>
          <p:nvPr/>
        </p:nvSpPr>
        <p:spPr>
          <a:xfrm>
            <a:off x="773294" y="5282044"/>
            <a:ext cx="3853682" cy="523220"/>
          </a:xfrm>
          <a:prstGeom prst="rect">
            <a:avLst/>
          </a:prstGeom>
          <a:noFill/>
        </p:spPr>
        <p:txBody>
          <a:bodyPr wrap="square" rtlCol="0">
            <a:spAutoFit/>
          </a:bodyPr>
          <a:lstStyle/>
          <a:p>
            <a:r>
              <a:rPr lang="es-CL" sz="2800" dirty="0">
                <a:solidFill>
                  <a:schemeClr val="bg1"/>
                </a:solidFill>
              </a:rPr>
              <a:t>60 estudiantes.</a:t>
            </a:r>
          </a:p>
        </p:txBody>
      </p:sp>
      <p:sp>
        <p:nvSpPr>
          <p:cNvPr id="4" name="3 CuadroTexto"/>
          <p:cNvSpPr txBox="1"/>
          <p:nvPr/>
        </p:nvSpPr>
        <p:spPr>
          <a:xfrm>
            <a:off x="5244204" y="5230941"/>
            <a:ext cx="2496148" cy="523220"/>
          </a:xfrm>
          <a:prstGeom prst="rect">
            <a:avLst/>
          </a:prstGeom>
          <a:noFill/>
        </p:spPr>
        <p:txBody>
          <a:bodyPr wrap="square" rtlCol="0">
            <a:spAutoFit/>
          </a:bodyPr>
          <a:lstStyle/>
          <a:p>
            <a:pPr algn="just"/>
            <a:r>
              <a:rPr lang="es-CL" sz="2800" dirty="0">
                <a:solidFill>
                  <a:schemeClr val="bg1"/>
                </a:solidFill>
              </a:rPr>
              <a:t>70 estudiantes.</a:t>
            </a:r>
          </a:p>
        </p:txBody>
      </p:sp>
      <p:sp>
        <p:nvSpPr>
          <p:cNvPr id="7" name="6 CuadroTexto"/>
          <p:cNvSpPr txBox="1"/>
          <p:nvPr/>
        </p:nvSpPr>
        <p:spPr>
          <a:xfrm>
            <a:off x="863588" y="6113102"/>
            <a:ext cx="3636404" cy="584775"/>
          </a:xfrm>
          <a:prstGeom prst="rect">
            <a:avLst/>
          </a:prstGeom>
          <a:noFill/>
        </p:spPr>
        <p:txBody>
          <a:bodyPr wrap="square" rtlCol="0">
            <a:spAutoFit/>
          </a:bodyPr>
          <a:lstStyle/>
          <a:p>
            <a:pPr algn="just"/>
            <a:r>
              <a:rPr lang="es-CL" sz="3200" dirty="0">
                <a:solidFill>
                  <a:schemeClr val="bg1"/>
                </a:solidFill>
              </a:rPr>
              <a:t>53 estudiantes.</a:t>
            </a:r>
          </a:p>
        </p:txBody>
      </p:sp>
      <p:sp>
        <p:nvSpPr>
          <p:cNvPr id="8" name="7 CuadroTexto"/>
          <p:cNvSpPr txBox="1"/>
          <p:nvPr/>
        </p:nvSpPr>
        <p:spPr>
          <a:xfrm>
            <a:off x="5178034" y="6142331"/>
            <a:ext cx="3456384" cy="523220"/>
          </a:xfrm>
          <a:prstGeom prst="rect">
            <a:avLst/>
          </a:prstGeom>
          <a:noFill/>
        </p:spPr>
        <p:txBody>
          <a:bodyPr wrap="square" rtlCol="0">
            <a:spAutoFit/>
          </a:bodyPr>
          <a:lstStyle/>
          <a:p>
            <a:pPr algn="just"/>
            <a:r>
              <a:rPr lang="es-CL" sz="2800" dirty="0">
                <a:solidFill>
                  <a:schemeClr val="bg1"/>
                </a:solidFill>
              </a:rPr>
              <a:t>73 estudiantes.</a:t>
            </a:r>
          </a:p>
        </p:txBody>
      </p:sp>
      <p:sp>
        <p:nvSpPr>
          <p:cNvPr id="18" name="17 Flecha derecha">
            <a:hlinkClick r:id="rId5" action="ppaction://hlinksldjump"/>
          </p:cNvPr>
          <p:cNvSpPr/>
          <p:nvPr/>
        </p:nvSpPr>
        <p:spPr>
          <a:xfrm>
            <a:off x="107504"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pic>
        <p:nvPicPr>
          <p:cNvPr id="19" name="Imagen 18">
            <a:extLst>
              <a:ext uri="{FF2B5EF4-FFF2-40B4-BE49-F238E27FC236}">
                <a16:creationId xmlns:a16="http://schemas.microsoft.com/office/drawing/2014/main" id="{82DE0A21-1DE6-487C-8854-DB14AC2B17D8}"/>
              </a:ext>
            </a:extLst>
          </p:cNvPr>
          <p:cNvPicPr/>
          <p:nvPr/>
        </p:nvPicPr>
        <p:blipFill rotWithShape="1">
          <a:blip r:embed="rId6"/>
          <a:srcRect l="45026" t="57380" r="24128" b="26187"/>
          <a:stretch/>
        </p:blipFill>
        <p:spPr bwMode="auto">
          <a:xfrm>
            <a:off x="1557680" y="620688"/>
            <a:ext cx="6110664" cy="3093128"/>
          </a:xfrm>
          <a:prstGeom prst="rect">
            <a:avLst/>
          </a:prstGeom>
          <a:ln>
            <a:noFill/>
          </a:ln>
          <a:effectLst>
            <a:softEdge rad="112500"/>
          </a:effectLst>
          <a:extLst>
            <a:ext uri="{53640926-AAD7-44D8-BBD7-CCE9431645EC}">
              <a14:shadowObscured xmlns:a14="http://schemas.microsoft.com/office/drawing/2010/main"/>
            </a:ext>
          </a:extLst>
        </p:spPr>
      </p:pic>
      <p:pic>
        <p:nvPicPr>
          <p:cNvPr id="20" name="Imagen 19" descr="C:\Users\Dm\Desktop\ESCUDO-removebg-preview.png">
            <a:extLst>
              <a:ext uri="{FF2B5EF4-FFF2-40B4-BE49-F238E27FC236}">
                <a16:creationId xmlns:a16="http://schemas.microsoft.com/office/drawing/2014/main" id="{EF88D494-96E7-4F90-86DC-631899093EFE}"/>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9515" y="2032816"/>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11585691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FF000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FF000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92D05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 name="1 CuadroTexto"/>
          <p:cNvSpPr txBox="1"/>
          <p:nvPr/>
        </p:nvSpPr>
        <p:spPr>
          <a:xfrm>
            <a:off x="378258" y="3933056"/>
            <a:ext cx="8082174" cy="923330"/>
          </a:xfrm>
          <a:prstGeom prst="rect">
            <a:avLst/>
          </a:prstGeom>
          <a:noFill/>
        </p:spPr>
        <p:txBody>
          <a:bodyPr wrap="square" rtlCol="0">
            <a:spAutoFit/>
          </a:bodyPr>
          <a:lstStyle/>
          <a:p>
            <a:pPr algn="ctr"/>
            <a:r>
              <a:rPr lang="es-CL" dirty="0">
                <a:solidFill>
                  <a:schemeClr val="bg1"/>
                </a:solidFill>
              </a:rPr>
              <a:t>3. Luis está  preparando pasteles y, en el libro de cocina que esta utilizando, encuentra una tabla que indica la cantidad a preparar de acuerdo con el número de personas para las que alcanza. ¿para cuántas personas alcanza  3 pasteles?</a:t>
            </a:r>
          </a:p>
        </p:txBody>
      </p:sp>
      <p:sp>
        <p:nvSpPr>
          <p:cNvPr id="3" name="2 CuadroTexto"/>
          <p:cNvSpPr txBox="1"/>
          <p:nvPr/>
        </p:nvSpPr>
        <p:spPr>
          <a:xfrm>
            <a:off x="827584" y="5333146"/>
            <a:ext cx="3312368" cy="400110"/>
          </a:xfrm>
          <a:prstGeom prst="rect">
            <a:avLst/>
          </a:prstGeom>
          <a:noFill/>
        </p:spPr>
        <p:txBody>
          <a:bodyPr wrap="square" rtlCol="0">
            <a:spAutoFit/>
          </a:bodyPr>
          <a:lstStyle/>
          <a:p>
            <a:r>
              <a:rPr lang="es-CL" sz="2000" dirty="0">
                <a:solidFill>
                  <a:schemeClr val="bg1"/>
                </a:solidFill>
              </a:rPr>
              <a:t>Para 10 personas.</a:t>
            </a:r>
          </a:p>
        </p:txBody>
      </p:sp>
      <p:sp>
        <p:nvSpPr>
          <p:cNvPr id="4" name="3 CuadroTexto"/>
          <p:cNvSpPr txBox="1"/>
          <p:nvPr/>
        </p:nvSpPr>
        <p:spPr>
          <a:xfrm>
            <a:off x="5148064" y="5363924"/>
            <a:ext cx="3384376" cy="369332"/>
          </a:xfrm>
          <a:prstGeom prst="rect">
            <a:avLst/>
          </a:prstGeom>
          <a:noFill/>
        </p:spPr>
        <p:txBody>
          <a:bodyPr wrap="square" rtlCol="0">
            <a:spAutoFit/>
          </a:bodyPr>
          <a:lstStyle/>
          <a:p>
            <a:pPr algn="just"/>
            <a:r>
              <a:rPr lang="es-CL" dirty="0">
                <a:solidFill>
                  <a:schemeClr val="bg1"/>
                </a:solidFill>
              </a:rPr>
              <a:t>Para 9 personas.</a:t>
            </a:r>
          </a:p>
        </p:txBody>
      </p:sp>
      <p:sp>
        <p:nvSpPr>
          <p:cNvPr id="7" name="6 CuadroTexto"/>
          <p:cNvSpPr txBox="1"/>
          <p:nvPr/>
        </p:nvSpPr>
        <p:spPr>
          <a:xfrm>
            <a:off x="827584" y="6197242"/>
            <a:ext cx="2232248" cy="400110"/>
          </a:xfrm>
          <a:prstGeom prst="rect">
            <a:avLst/>
          </a:prstGeom>
          <a:noFill/>
        </p:spPr>
        <p:txBody>
          <a:bodyPr wrap="square" rtlCol="0">
            <a:spAutoFit/>
          </a:bodyPr>
          <a:lstStyle/>
          <a:p>
            <a:pPr algn="ctr"/>
            <a:r>
              <a:rPr lang="es-CL" sz="2000" dirty="0">
                <a:solidFill>
                  <a:schemeClr val="bg1"/>
                </a:solidFill>
              </a:rPr>
              <a:t>Para 12 personas.</a:t>
            </a:r>
          </a:p>
        </p:txBody>
      </p:sp>
      <p:sp>
        <p:nvSpPr>
          <p:cNvPr id="8" name="7 CuadroTexto"/>
          <p:cNvSpPr txBox="1"/>
          <p:nvPr/>
        </p:nvSpPr>
        <p:spPr>
          <a:xfrm>
            <a:off x="5328084" y="6202922"/>
            <a:ext cx="2880320" cy="400110"/>
          </a:xfrm>
          <a:prstGeom prst="rect">
            <a:avLst/>
          </a:prstGeom>
          <a:noFill/>
        </p:spPr>
        <p:txBody>
          <a:bodyPr wrap="square" rtlCol="0">
            <a:spAutoFit/>
          </a:bodyPr>
          <a:lstStyle/>
          <a:p>
            <a:r>
              <a:rPr lang="es-CL" sz="2000" dirty="0">
                <a:solidFill>
                  <a:schemeClr val="bg1"/>
                </a:solidFill>
              </a:rPr>
              <a:t>Para 16 personas.</a:t>
            </a:r>
          </a:p>
        </p:txBody>
      </p:sp>
      <p:sp>
        <p:nvSpPr>
          <p:cNvPr id="18" name="17 Flecha derecha">
            <a:hlinkClick r:id="rId5" action="ppaction://hlinksldjump"/>
          </p:cNvPr>
          <p:cNvSpPr/>
          <p:nvPr/>
        </p:nvSpPr>
        <p:spPr>
          <a:xfrm>
            <a:off x="378258" y="548680"/>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pic>
        <p:nvPicPr>
          <p:cNvPr id="19" name="Imagen 18">
            <a:extLst>
              <a:ext uri="{FF2B5EF4-FFF2-40B4-BE49-F238E27FC236}">
                <a16:creationId xmlns:a16="http://schemas.microsoft.com/office/drawing/2014/main" id="{DDE6A6DB-0487-415E-B59D-236372F42E61}"/>
              </a:ext>
            </a:extLst>
          </p:cNvPr>
          <p:cNvPicPr/>
          <p:nvPr/>
        </p:nvPicPr>
        <p:blipFill rotWithShape="1">
          <a:blip r:embed="rId6">
            <a:extLst>
              <a:ext uri="{28A0092B-C50C-407E-A947-70E740481C1C}">
                <a14:useLocalDpi xmlns:a14="http://schemas.microsoft.com/office/drawing/2010/main" val="0"/>
              </a:ext>
            </a:extLst>
          </a:blip>
          <a:srcRect l="44492" t="21981" r="24284" b="29183"/>
          <a:stretch/>
        </p:blipFill>
        <p:spPr bwMode="auto">
          <a:xfrm>
            <a:off x="2483768" y="188641"/>
            <a:ext cx="4248472" cy="3641144"/>
          </a:xfrm>
          <a:prstGeom prst="rect">
            <a:avLst/>
          </a:prstGeom>
          <a:ln>
            <a:noFill/>
          </a:ln>
          <a:effectLst>
            <a:softEdge rad="112500"/>
          </a:effectLst>
          <a:extLst>
            <a:ext uri="{53640926-AAD7-44D8-BBD7-CCE9431645EC}">
              <a14:shadowObscured xmlns:a14="http://schemas.microsoft.com/office/drawing/2010/main"/>
            </a:ext>
          </a:extLst>
        </p:spPr>
      </p:pic>
      <p:pic>
        <p:nvPicPr>
          <p:cNvPr id="20" name="Imagen 19" descr="C:\Users\Dm\Desktop\ESCUDO-removebg-preview.png">
            <a:extLst>
              <a:ext uri="{FF2B5EF4-FFF2-40B4-BE49-F238E27FC236}">
                <a16:creationId xmlns:a16="http://schemas.microsoft.com/office/drawing/2014/main" id="{AD2E96E0-3E14-41C2-8AF1-F553340F7C93}"/>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9515" y="2032816"/>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226289156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FF000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92D05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 name="1 CuadroTexto"/>
          <p:cNvSpPr txBox="1"/>
          <p:nvPr/>
        </p:nvSpPr>
        <p:spPr>
          <a:xfrm>
            <a:off x="539552" y="4077072"/>
            <a:ext cx="7704856" cy="830997"/>
          </a:xfrm>
          <a:prstGeom prst="rect">
            <a:avLst/>
          </a:prstGeom>
          <a:noFill/>
        </p:spPr>
        <p:txBody>
          <a:bodyPr wrap="square" rtlCol="0">
            <a:spAutoFit/>
          </a:bodyPr>
          <a:lstStyle/>
          <a:p>
            <a:pPr algn="ctr"/>
            <a:r>
              <a:rPr lang="es-CL" sz="2400" dirty="0">
                <a:solidFill>
                  <a:schemeClr val="bg1"/>
                </a:solidFill>
              </a:rPr>
              <a:t>4  Camila revuelve los botones adentro de la bolsa y elige uno sin mirar. ¿ que botón es más posible que saque?</a:t>
            </a:r>
          </a:p>
        </p:txBody>
      </p:sp>
      <p:sp>
        <p:nvSpPr>
          <p:cNvPr id="3" name="2 CuadroTexto"/>
          <p:cNvSpPr txBox="1"/>
          <p:nvPr/>
        </p:nvSpPr>
        <p:spPr>
          <a:xfrm>
            <a:off x="971600" y="5301208"/>
            <a:ext cx="3024336" cy="461665"/>
          </a:xfrm>
          <a:prstGeom prst="rect">
            <a:avLst/>
          </a:prstGeom>
          <a:noFill/>
        </p:spPr>
        <p:txBody>
          <a:bodyPr wrap="square" rtlCol="0">
            <a:spAutoFit/>
          </a:bodyPr>
          <a:lstStyle/>
          <a:p>
            <a:pPr algn="just"/>
            <a:r>
              <a:rPr lang="es-CL" sz="2400" dirty="0">
                <a:solidFill>
                  <a:schemeClr val="bg1"/>
                </a:solidFill>
              </a:rPr>
              <a:t>Botón anaranjado</a:t>
            </a:r>
          </a:p>
        </p:txBody>
      </p:sp>
      <p:sp>
        <p:nvSpPr>
          <p:cNvPr id="4" name="3 CuadroTexto"/>
          <p:cNvSpPr txBox="1"/>
          <p:nvPr/>
        </p:nvSpPr>
        <p:spPr>
          <a:xfrm>
            <a:off x="5076056" y="5282044"/>
            <a:ext cx="3384376" cy="461665"/>
          </a:xfrm>
          <a:prstGeom prst="rect">
            <a:avLst/>
          </a:prstGeom>
          <a:noFill/>
        </p:spPr>
        <p:txBody>
          <a:bodyPr wrap="square" rtlCol="0">
            <a:spAutoFit/>
          </a:bodyPr>
          <a:lstStyle/>
          <a:p>
            <a:pPr algn="just"/>
            <a:r>
              <a:rPr lang="es-CL" sz="2400" dirty="0">
                <a:solidFill>
                  <a:schemeClr val="bg1"/>
                </a:solidFill>
              </a:rPr>
              <a:t>Botón azul.</a:t>
            </a:r>
          </a:p>
        </p:txBody>
      </p:sp>
      <p:sp>
        <p:nvSpPr>
          <p:cNvPr id="7" name="6 CuadroTexto"/>
          <p:cNvSpPr txBox="1"/>
          <p:nvPr/>
        </p:nvSpPr>
        <p:spPr>
          <a:xfrm>
            <a:off x="814046" y="6165304"/>
            <a:ext cx="1872208" cy="461665"/>
          </a:xfrm>
          <a:prstGeom prst="rect">
            <a:avLst/>
          </a:prstGeom>
          <a:noFill/>
        </p:spPr>
        <p:txBody>
          <a:bodyPr wrap="square" rtlCol="0">
            <a:spAutoFit/>
          </a:bodyPr>
          <a:lstStyle/>
          <a:p>
            <a:pPr algn="just"/>
            <a:r>
              <a:rPr lang="es-CL" sz="2400" dirty="0">
                <a:solidFill>
                  <a:schemeClr val="bg1"/>
                </a:solidFill>
              </a:rPr>
              <a:t>Botón verde.</a:t>
            </a:r>
          </a:p>
        </p:txBody>
      </p:sp>
      <p:sp>
        <p:nvSpPr>
          <p:cNvPr id="8" name="7 CuadroTexto"/>
          <p:cNvSpPr txBox="1"/>
          <p:nvPr/>
        </p:nvSpPr>
        <p:spPr>
          <a:xfrm>
            <a:off x="4988038" y="6161464"/>
            <a:ext cx="1872208" cy="461665"/>
          </a:xfrm>
          <a:prstGeom prst="rect">
            <a:avLst/>
          </a:prstGeom>
          <a:noFill/>
        </p:spPr>
        <p:txBody>
          <a:bodyPr wrap="square" rtlCol="0">
            <a:spAutoFit/>
          </a:bodyPr>
          <a:lstStyle/>
          <a:p>
            <a:pPr algn="ctr"/>
            <a:r>
              <a:rPr lang="es-CL" sz="2400" dirty="0">
                <a:solidFill>
                  <a:schemeClr val="bg1"/>
                </a:solidFill>
              </a:rPr>
              <a:t>Botón gris</a:t>
            </a:r>
          </a:p>
        </p:txBody>
      </p:sp>
      <p:sp>
        <p:nvSpPr>
          <p:cNvPr id="18" name="17 Flecha derecha"/>
          <p:cNvSpPr/>
          <p:nvPr/>
        </p:nvSpPr>
        <p:spPr>
          <a:xfrm>
            <a:off x="251520" y="188640"/>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pic>
        <p:nvPicPr>
          <p:cNvPr id="19" name="Imagen 18">
            <a:extLst>
              <a:ext uri="{FF2B5EF4-FFF2-40B4-BE49-F238E27FC236}">
                <a16:creationId xmlns:a16="http://schemas.microsoft.com/office/drawing/2014/main" id="{3CFEDE63-4E1E-463A-9EEA-CC641063389C}"/>
              </a:ext>
            </a:extLst>
          </p:cNvPr>
          <p:cNvPicPr/>
          <p:nvPr/>
        </p:nvPicPr>
        <p:blipFill rotWithShape="1">
          <a:blip r:embed="rId5">
            <a:extLst>
              <a:ext uri="{28A0092B-C50C-407E-A947-70E740481C1C}">
                <a14:useLocalDpi xmlns:a14="http://schemas.microsoft.com/office/drawing/2010/main" val="0"/>
              </a:ext>
            </a:extLst>
          </a:blip>
          <a:srcRect l="34875" t="49745" r="14999" b="35206"/>
          <a:stretch/>
        </p:blipFill>
        <p:spPr bwMode="auto">
          <a:xfrm>
            <a:off x="179512" y="779037"/>
            <a:ext cx="8825273" cy="2865987"/>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153457072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FF000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92D05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 name="1 CuadroTexto"/>
          <p:cNvSpPr txBox="1"/>
          <p:nvPr/>
        </p:nvSpPr>
        <p:spPr>
          <a:xfrm>
            <a:off x="539552" y="4038163"/>
            <a:ext cx="7992888" cy="769441"/>
          </a:xfrm>
          <a:prstGeom prst="rect">
            <a:avLst/>
          </a:prstGeom>
          <a:noFill/>
        </p:spPr>
        <p:txBody>
          <a:bodyPr wrap="square" rtlCol="0">
            <a:spAutoFit/>
          </a:bodyPr>
          <a:lstStyle/>
          <a:p>
            <a:pPr algn="ctr"/>
            <a:r>
              <a:rPr lang="es-CL" sz="2200" dirty="0">
                <a:solidFill>
                  <a:schemeClr val="bg1"/>
                </a:solidFill>
              </a:rPr>
              <a:t>5  ¿Con cuál de las siguientes multiplicaciones se puede calcular  el total de cuadernos que la profesora le va a dar a sus 4 estudiantes?</a:t>
            </a:r>
          </a:p>
        </p:txBody>
      </p:sp>
      <p:sp>
        <p:nvSpPr>
          <p:cNvPr id="3" name="2 CuadroTexto"/>
          <p:cNvSpPr txBox="1"/>
          <p:nvPr/>
        </p:nvSpPr>
        <p:spPr>
          <a:xfrm>
            <a:off x="1115616" y="5333146"/>
            <a:ext cx="2664296" cy="400110"/>
          </a:xfrm>
          <a:prstGeom prst="rect">
            <a:avLst/>
          </a:prstGeom>
          <a:noFill/>
        </p:spPr>
        <p:txBody>
          <a:bodyPr wrap="square" rtlCol="0">
            <a:spAutoFit/>
          </a:bodyPr>
          <a:lstStyle/>
          <a:p>
            <a:pPr algn="ctr"/>
            <a:r>
              <a:rPr lang="es-CL" sz="2000" dirty="0">
                <a:solidFill>
                  <a:schemeClr val="bg1"/>
                </a:solidFill>
              </a:rPr>
              <a:t>4 X 3</a:t>
            </a:r>
          </a:p>
        </p:txBody>
      </p:sp>
      <p:sp>
        <p:nvSpPr>
          <p:cNvPr id="4" name="3 CuadroTexto"/>
          <p:cNvSpPr txBox="1"/>
          <p:nvPr/>
        </p:nvSpPr>
        <p:spPr>
          <a:xfrm>
            <a:off x="5220072" y="5333146"/>
            <a:ext cx="2880320" cy="400110"/>
          </a:xfrm>
          <a:prstGeom prst="rect">
            <a:avLst/>
          </a:prstGeom>
          <a:noFill/>
        </p:spPr>
        <p:txBody>
          <a:bodyPr wrap="square" rtlCol="0">
            <a:spAutoFit/>
          </a:bodyPr>
          <a:lstStyle/>
          <a:p>
            <a:pPr algn="ctr"/>
            <a:r>
              <a:rPr lang="es-CL" sz="2000" dirty="0">
                <a:solidFill>
                  <a:schemeClr val="bg1"/>
                </a:solidFill>
              </a:rPr>
              <a:t>4 X 1</a:t>
            </a:r>
          </a:p>
        </p:txBody>
      </p:sp>
      <p:sp>
        <p:nvSpPr>
          <p:cNvPr id="7" name="6 CuadroTexto"/>
          <p:cNvSpPr txBox="1"/>
          <p:nvPr/>
        </p:nvSpPr>
        <p:spPr>
          <a:xfrm>
            <a:off x="1115616" y="6197242"/>
            <a:ext cx="2664296" cy="400110"/>
          </a:xfrm>
          <a:prstGeom prst="rect">
            <a:avLst/>
          </a:prstGeom>
          <a:noFill/>
        </p:spPr>
        <p:txBody>
          <a:bodyPr wrap="square" rtlCol="0">
            <a:spAutoFit/>
          </a:bodyPr>
          <a:lstStyle/>
          <a:p>
            <a:pPr algn="ctr"/>
            <a:r>
              <a:rPr lang="es-CL" sz="2000" dirty="0">
                <a:solidFill>
                  <a:schemeClr val="bg1"/>
                </a:solidFill>
              </a:rPr>
              <a:t>5 X 3</a:t>
            </a:r>
          </a:p>
        </p:txBody>
      </p:sp>
      <p:sp>
        <p:nvSpPr>
          <p:cNvPr id="8" name="7 CuadroTexto"/>
          <p:cNvSpPr txBox="1"/>
          <p:nvPr/>
        </p:nvSpPr>
        <p:spPr>
          <a:xfrm>
            <a:off x="5220072" y="6197242"/>
            <a:ext cx="2664296" cy="400110"/>
          </a:xfrm>
          <a:prstGeom prst="rect">
            <a:avLst/>
          </a:prstGeom>
          <a:noFill/>
        </p:spPr>
        <p:txBody>
          <a:bodyPr wrap="square" rtlCol="0">
            <a:spAutoFit/>
          </a:bodyPr>
          <a:lstStyle/>
          <a:p>
            <a:pPr algn="ctr"/>
            <a:r>
              <a:rPr lang="es-CL" sz="2000" dirty="0">
                <a:solidFill>
                  <a:schemeClr val="bg1"/>
                </a:solidFill>
              </a:rPr>
              <a:t>5 X 1</a:t>
            </a:r>
          </a:p>
        </p:txBody>
      </p:sp>
      <p:sp>
        <p:nvSpPr>
          <p:cNvPr id="18" name="17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pic>
        <p:nvPicPr>
          <p:cNvPr id="19" name="Imagen 18">
            <a:extLst>
              <a:ext uri="{FF2B5EF4-FFF2-40B4-BE49-F238E27FC236}">
                <a16:creationId xmlns:a16="http://schemas.microsoft.com/office/drawing/2014/main" id="{44EB6D81-6D88-424E-8E9A-D139DA3EC9E5}"/>
              </a:ext>
            </a:extLst>
          </p:cNvPr>
          <p:cNvPicPr/>
          <p:nvPr/>
        </p:nvPicPr>
        <p:blipFill rotWithShape="1">
          <a:blip r:embed="rId5">
            <a:extLst>
              <a:ext uri="{28A0092B-C50C-407E-A947-70E740481C1C}">
                <a14:useLocalDpi xmlns:a14="http://schemas.microsoft.com/office/drawing/2010/main" val="0"/>
              </a:ext>
            </a:extLst>
          </a:blip>
          <a:srcRect l="36297" t="34012" r="18822" b="20628"/>
          <a:stretch/>
        </p:blipFill>
        <p:spPr bwMode="auto">
          <a:xfrm>
            <a:off x="2234431" y="116633"/>
            <a:ext cx="5289897" cy="3732890"/>
          </a:xfrm>
          <a:prstGeom prst="rect">
            <a:avLst/>
          </a:prstGeom>
          <a:ln>
            <a:noFill/>
          </a:ln>
          <a:effectLst>
            <a:softEdge rad="112500"/>
          </a:effectLst>
          <a:extLst>
            <a:ext uri="{53640926-AAD7-44D8-BBD7-CCE9431645EC}">
              <a14:shadowObscured xmlns:a14="http://schemas.microsoft.com/office/drawing/2010/main"/>
            </a:ext>
          </a:extLst>
        </p:spPr>
      </p:pic>
      <p:pic>
        <p:nvPicPr>
          <p:cNvPr id="20" name="Imagen 19" descr="C:\Users\Dm\Desktop\ESCUDO-removebg-preview.png">
            <a:extLst>
              <a:ext uri="{FF2B5EF4-FFF2-40B4-BE49-F238E27FC236}">
                <a16:creationId xmlns:a16="http://schemas.microsoft.com/office/drawing/2014/main" id="{80B30551-1D12-42F0-9EA8-AE1D9DAFDE03}"/>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55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39027142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92D05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FF000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 name="1 CuadroTexto"/>
          <p:cNvSpPr txBox="1"/>
          <p:nvPr/>
        </p:nvSpPr>
        <p:spPr>
          <a:xfrm>
            <a:off x="539552" y="4089266"/>
            <a:ext cx="7814162" cy="707886"/>
          </a:xfrm>
          <a:prstGeom prst="rect">
            <a:avLst/>
          </a:prstGeom>
          <a:noFill/>
        </p:spPr>
        <p:txBody>
          <a:bodyPr wrap="square" rtlCol="0">
            <a:spAutoFit/>
          </a:bodyPr>
          <a:lstStyle/>
          <a:p>
            <a:pPr algn="ctr"/>
            <a:r>
              <a:rPr lang="es-CL" sz="2000" dirty="0">
                <a:solidFill>
                  <a:schemeClr val="bg1"/>
                </a:solidFill>
              </a:rPr>
              <a:t>6. Observa las indicaciones para rellenar un juguete con arena. ¿Cuántas bolsas de arena, en total,  se necesitan para rellenar este juguete?</a:t>
            </a:r>
          </a:p>
        </p:txBody>
      </p:sp>
      <p:sp>
        <p:nvSpPr>
          <p:cNvPr id="3" name="2 CuadroTexto"/>
          <p:cNvSpPr txBox="1"/>
          <p:nvPr/>
        </p:nvSpPr>
        <p:spPr>
          <a:xfrm>
            <a:off x="1115616" y="5373216"/>
            <a:ext cx="2520280" cy="400110"/>
          </a:xfrm>
          <a:prstGeom prst="rect">
            <a:avLst/>
          </a:prstGeom>
          <a:noFill/>
        </p:spPr>
        <p:txBody>
          <a:bodyPr wrap="square" rtlCol="0">
            <a:spAutoFit/>
          </a:bodyPr>
          <a:lstStyle/>
          <a:p>
            <a:pPr algn="ctr"/>
            <a:r>
              <a:rPr lang="es-CL" sz="2000" dirty="0">
                <a:solidFill>
                  <a:schemeClr val="bg1"/>
                </a:solidFill>
              </a:rPr>
              <a:t>3 bolsas.</a:t>
            </a:r>
          </a:p>
        </p:txBody>
      </p:sp>
      <p:sp>
        <p:nvSpPr>
          <p:cNvPr id="4" name="3 CuadroTexto"/>
          <p:cNvSpPr txBox="1"/>
          <p:nvPr/>
        </p:nvSpPr>
        <p:spPr>
          <a:xfrm>
            <a:off x="5364088" y="5333146"/>
            <a:ext cx="2664296" cy="400110"/>
          </a:xfrm>
          <a:prstGeom prst="rect">
            <a:avLst/>
          </a:prstGeom>
          <a:noFill/>
        </p:spPr>
        <p:txBody>
          <a:bodyPr wrap="square" rtlCol="0">
            <a:spAutoFit/>
          </a:bodyPr>
          <a:lstStyle/>
          <a:p>
            <a:pPr algn="ctr"/>
            <a:r>
              <a:rPr lang="es-CL" sz="2000" dirty="0">
                <a:solidFill>
                  <a:schemeClr val="bg1"/>
                </a:solidFill>
              </a:rPr>
              <a:t>4 bolsas.</a:t>
            </a:r>
          </a:p>
        </p:txBody>
      </p:sp>
      <p:sp>
        <p:nvSpPr>
          <p:cNvPr id="7" name="6 CuadroTexto"/>
          <p:cNvSpPr txBox="1"/>
          <p:nvPr/>
        </p:nvSpPr>
        <p:spPr>
          <a:xfrm>
            <a:off x="971600" y="6197242"/>
            <a:ext cx="2808312" cy="400110"/>
          </a:xfrm>
          <a:prstGeom prst="rect">
            <a:avLst/>
          </a:prstGeom>
          <a:noFill/>
        </p:spPr>
        <p:txBody>
          <a:bodyPr wrap="square" rtlCol="0">
            <a:spAutoFit/>
          </a:bodyPr>
          <a:lstStyle/>
          <a:p>
            <a:pPr algn="ctr"/>
            <a:r>
              <a:rPr lang="es-CL" sz="2000" dirty="0">
                <a:solidFill>
                  <a:schemeClr val="bg1"/>
                </a:solidFill>
              </a:rPr>
              <a:t>5 bolsas.</a:t>
            </a:r>
          </a:p>
        </p:txBody>
      </p:sp>
      <p:sp>
        <p:nvSpPr>
          <p:cNvPr id="8" name="7 CuadroTexto"/>
          <p:cNvSpPr txBox="1"/>
          <p:nvPr/>
        </p:nvSpPr>
        <p:spPr>
          <a:xfrm>
            <a:off x="5364088" y="6197242"/>
            <a:ext cx="2880320" cy="400110"/>
          </a:xfrm>
          <a:prstGeom prst="rect">
            <a:avLst/>
          </a:prstGeom>
          <a:noFill/>
        </p:spPr>
        <p:txBody>
          <a:bodyPr wrap="square" rtlCol="0">
            <a:spAutoFit/>
          </a:bodyPr>
          <a:lstStyle/>
          <a:p>
            <a:pPr algn="ctr"/>
            <a:r>
              <a:rPr lang="es-CL" sz="2000" dirty="0">
                <a:solidFill>
                  <a:schemeClr val="bg1"/>
                </a:solidFill>
              </a:rPr>
              <a:t>6 bolsas.</a:t>
            </a:r>
          </a:p>
        </p:txBody>
      </p:sp>
      <p:sp>
        <p:nvSpPr>
          <p:cNvPr id="18" name="17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pic>
        <p:nvPicPr>
          <p:cNvPr id="19" name="Imagen 18">
            <a:extLst>
              <a:ext uri="{FF2B5EF4-FFF2-40B4-BE49-F238E27FC236}">
                <a16:creationId xmlns:a16="http://schemas.microsoft.com/office/drawing/2014/main" id="{8AE349E2-73AC-4ECD-B54E-8BD150A9F261}"/>
              </a:ext>
            </a:extLst>
          </p:cNvPr>
          <p:cNvPicPr/>
          <p:nvPr/>
        </p:nvPicPr>
        <p:blipFill rotWithShape="1">
          <a:blip r:embed="rId5"/>
          <a:srcRect l="42456" t="42342" r="19779" b="30117"/>
          <a:stretch/>
        </p:blipFill>
        <p:spPr bwMode="auto">
          <a:xfrm>
            <a:off x="2009876" y="578094"/>
            <a:ext cx="5832648" cy="3191876"/>
          </a:xfrm>
          <a:prstGeom prst="rect">
            <a:avLst/>
          </a:prstGeom>
          <a:ln>
            <a:noFill/>
          </a:ln>
          <a:effectLst>
            <a:softEdge rad="112500"/>
          </a:effectLst>
          <a:extLst>
            <a:ext uri="{53640926-AAD7-44D8-BBD7-CCE9431645EC}">
              <a14:shadowObscured xmlns:a14="http://schemas.microsoft.com/office/drawing/2010/main"/>
            </a:ext>
          </a:extLst>
        </p:spPr>
      </p:pic>
      <p:pic>
        <p:nvPicPr>
          <p:cNvPr id="20" name="Imagen 19" descr="C:\Users\Dm\Desktop\ESCUDO-removebg-preview.png">
            <a:extLst>
              <a:ext uri="{FF2B5EF4-FFF2-40B4-BE49-F238E27FC236}">
                <a16:creationId xmlns:a16="http://schemas.microsoft.com/office/drawing/2014/main" id="{D85C7314-7ED6-4296-919E-ECAC5B381B01}"/>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55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268584625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FF000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92D05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 name="1 CuadroTexto"/>
          <p:cNvSpPr txBox="1"/>
          <p:nvPr/>
        </p:nvSpPr>
        <p:spPr>
          <a:xfrm>
            <a:off x="755576" y="3933056"/>
            <a:ext cx="7560840" cy="1015663"/>
          </a:xfrm>
          <a:prstGeom prst="rect">
            <a:avLst/>
          </a:prstGeom>
          <a:noFill/>
        </p:spPr>
        <p:txBody>
          <a:bodyPr wrap="square" rtlCol="0">
            <a:spAutoFit/>
          </a:bodyPr>
          <a:lstStyle/>
          <a:p>
            <a:pPr algn="ctr"/>
            <a:r>
              <a:rPr lang="es-CL" sz="2000" dirty="0">
                <a:solidFill>
                  <a:schemeClr val="bg1"/>
                </a:solidFill>
              </a:rPr>
              <a:t>7. La mamá de Santiago compró un paquete de cartulinas de colores y el anotó en una tabla el número de veces que se repetía cada color. Observa. ¿Cuál es el color  de cartulina que más se repite?</a:t>
            </a:r>
          </a:p>
        </p:txBody>
      </p:sp>
      <p:sp>
        <p:nvSpPr>
          <p:cNvPr id="3" name="2 CuadroTexto"/>
          <p:cNvSpPr txBox="1"/>
          <p:nvPr/>
        </p:nvSpPr>
        <p:spPr>
          <a:xfrm>
            <a:off x="1043608" y="5333146"/>
            <a:ext cx="2880320" cy="461665"/>
          </a:xfrm>
          <a:prstGeom prst="rect">
            <a:avLst/>
          </a:prstGeom>
          <a:noFill/>
        </p:spPr>
        <p:txBody>
          <a:bodyPr wrap="square" rtlCol="0">
            <a:spAutoFit/>
          </a:bodyPr>
          <a:lstStyle/>
          <a:p>
            <a:pPr algn="ctr"/>
            <a:r>
              <a:rPr lang="es-CL" sz="2400" dirty="0">
                <a:solidFill>
                  <a:schemeClr val="bg1"/>
                </a:solidFill>
              </a:rPr>
              <a:t>Rosado.</a:t>
            </a:r>
          </a:p>
        </p:txBody>
      </p:sp>
      <p:sp>
        <p:nvSpPr>
          <p:cNvPr id="4" name="3 CuadroTexto"/>
          <p:cNvSpPr txBox="1"/>
          <p:nvPr/>
        </p:nvSpPr>
        <p:spPr>
          <a:xfrm>
            <a:off x="5220072" y="5333146"/>
            <a:ext cx="3024336" cy="461665"/>
          </a:xfrm>
          <a:prstGeom prst="rect">
            <a:avLst/>
          </a:prstGeom>
          <a:noFill/>
        </p:spPr>
        <p:txBody>
          <a:bodyPr wrap="square" rtlCol="0">
            <a:spAutoFit/>
          </a:bodyPr>
          <a:lstStyle/>
          <a:p>
            <a:pPr algn="ctr"/>
            <a:r>
              <a:rPr lang="es-CL" sz="2400" dirty="0">
                <a:solidFill>
                  <a:schemeClr val="bg1"/>
                </a:solidFill>
              </a:rPr>
              <a:t>Blanco.</a:t>
            </a:r>
          </a:p>
        </p:txBody>
      </p:sp>
      <p:sp>
        <p:nvSpPr>
          <p:cNvPr id="7" name="6 CuadroTexto"/>
          <p:cNvSpPr txBox="1"/>
          <p:nvPr/>
        </p:nvSpPr>
        <p:spPr>
          <a:xfrm>
            <a:off x="971600" y="6165304"/>
            <a:ext cx="2808312" cy="461665"/>
          </a:xfrm>
          <a:prstGeom prst="rect">
            <a:avLst/>
          </a:prstGeom>
          <a:noFill/>
        </p:spPr>
        <p:txBody>
          <a:bodyPr wrap="square" rtlCol="0">
            <a:spAutoFit/>
          </a:bodyPr>
          <a:lstStyle/>
          <a:p>
            <a:pPr algn="ctr"/>
            <a:r>
              <a:rPr lang="es-CL" sz="2400" dirty="0">
                <a:solidFill>
                  <a:schemeClr val="bg1"/>
                </a:solidFill>
              </a:rPr>
              <a:t>Azul. </a:t>
            </a:r>
          </a:p>
        </p:txBody>
      </p:sp>
      <p:sp>
        <p:nvSpPr>
          <p:cNvPr id="8" name="7 CuadroTexto"/>
          <p:cNvSpPr txBox="1"/>
          <p:nvPr/>
        </p:nvSpPr>
        <p:spPr>
          <a:xfrm>
            <a:off x="5220072" y="6207695"/>
            <a:ext cx="3096344" cy="461665"/>
          </a:xfrm>
          <a:prstGeom prst="rect">
            <a:avLst/>
          </a:prstGeom>
          <a:noFill/>
        </p:spPr>
        <p:txBody>
          <a:bodyPr wrap="square" rtlCol="0">
            <a:spAutoFit/>
          </a:bodyPr>
          <a:lstStyle/>
          <a:p>
            <a:pPr algn="ctr"/>
            <a:r>
              <a:rPr lang="es-CL" sz="2400" dirty="0">
                <a:solidFill>
                  <a:schemeClr val="bg1"/>
                </a:solidFill>
              </a:rPr>
              <a:t>Verde.</a:t>
            </a:r>
          </a:p>
        </p:txBody>
      </p:sp>
      <p:sp>
        <p:nvSpPr>
          <p:cNvPr id="18" name="17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pic>
        <p:nvPicPr>
          <p:cNvPr id="20" name="Imagen 19">
            <a:extLst>
              <a:ext uri="{FF2B5EF4-FFF2-40B4-BE49-F238E27FC236}">
                <a16:creationId xmlns:a16="http://schemas.microsoft.com/office/drawing/2014/main" id="{FE06E176-009C-404B-8640-6083C5833068}"/>
              </a:ext>
            </a:extLst>
          </p:cNvPr>
          <p:cNvPicPr/>
          <p:nvPr/>
        </p:nvPicPr>
        <p:blipFill rotWithShape="1">
          <a:blip r:embed="rId5"/>
          <a:srcRect l="37998" t="56918" r="16547" b="20156"/>
          <a:stretch/>
        </p:blipFill>
        <p:spPr bwMode="auto">
          <a:xfrm>
            <a:off x="1845513" y="733189"/>
            <a:ext cx="5329009" cy="2911835"/>
          </a:xfrm>
          <a:prstGeom prst="rect">
            <a:avLst/>
          </a:prstGeom>
          <a:ln>
            <a:noFill/>
          </a:ln>
          <a:effectLst>
            <a:softEdge rad="112500"/>
          </a:effectLst>
          <a:extLst>
            <a:ext uri="{53640926-AAD7-44D8-BBD7-CCE9431645EC}">
              <a14:shadowObscured xmlns:a14="http://schemas.microsoft.com/office/drawing/2010/main"/>
            </a:ext>
          </a:extLst>
        </p:spPr>
      </p:pic>
      <p:pic>
        <p:nvPicPr>
          <p:cNvPr id="21" name="Imagen 20" descr="C:\Users\Dm\Desktop\ESCUDO-removebg-preview.png">
            <a:extLst>
              <a:ext uri="{FF2B5EF4-FFF2-40B4-BE49-F238E27FC236}">
                <a16:creationId xmlns:a16="http://schemas.microsoft.com/office/drawing/2014/main" id="{CDCBDC78-B621-41B1-A54C-3346FEC289F9}"/>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55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418106700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92D05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FF000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1" name="10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sp>
        <p:nvSpPr>
          <p:cNvPr id="2" name="1 CuadroTexto"/>
          <p:cNvSpPr txBox="1"/>
          <p:nvPr/>
        </p:nvSpPr>
        <p:spPr>
          <a:xfrm>
            <a:off x="646270" y="3933056"/>
            <a:ext cx="7526129" cy="1015663"/>
          </a:xfrm>
          <a:prstGeom prst="rect">
            <a:avLst/>
          </a:prstGeom>
          <a:noFill/>
        </p:spPr>
        <p:txBody>
          <a:bodyPr wrap="square" rtlCol="0">
            <a:spAutoFit/>
          </a:bodyPr>
          <a:lstStyle/>
          <a:p>
            <a:pPr algn="ctr"/>
            <a:r>
              <a:rPr lang="es-CL" sz="2000" dirty="0">
                <a:solidFill>
                  <a:schemeClr val="bg1"/>
                </a:solidFill>
              </a:rPr>
              <a:t>8. En una nave espacial se debe cambiar la totalidad del techo usando rombos rayados. Observa. ¿Cuántos rombos  rayados se requieren para cubrir la totalidad del techo de la nave espacial?</a:t>
            </a:r>
          </a:p>
        </p:txBody>
      </p:sp>
      <p:sp>
        <p:nvSpPr>
          <p:cNvPr id="3" name="2 CuadroTexto"/>
          <p:cNvSpPr txBox="1"/>
          <p:nvPr/>
        </p:nvSpPr>
        <p:spPr>
          <a:xfrm>
            <a:off x="998965" y="5305948"/>
            <a:ext cx="2564923" cy="523220"/>
          </a:xfrm>
          <a:prstGeom prst="rect">
            <a:avLst/>
          </a:prstGeom>
          <a:noFill/>
        </p:spPr>
        <p:txBody>
          <a:bodyPr wrap="square" rtlCol="0">
            <a:spAutoFit/>
          </a:bodyPr>
          <a:lstStyle/>
          <a:p>
            <a:pPr algn="ctr"/>
            <a:r>
              <a:rPr lang="es-CL" sz="2800" dirty="0">
                <a:solidFill>
                  <a:schemeClr val="bg1"/>
                </a:solidFill>
              </a:rPr>
              <a:t>18</a:t>
            </a:r>
          </a:p>
        </p:txBody>
      </p:sp>
      <p:sp>
        <p:nvSpPr>
          <p:cNvPr id="4" name="3 CuadroTexto"/>
          <p:cNvSpPr txBox="1"/>
          <p:nvPr/>
        </p:nvSpPr>
        <p:spPr>
          <a:xfrm>
            <a:off x="5364088" y="5305948"/>
            <a:ext cx="2520280" cy="523220"/>
          </a:xfrm>
          <a:prstGeom prst="rect">
            <a:avLst/>
          </a:prstGeom>
          <a:noFill/>
        </p:spPr>
        <p:txBody>
          <a:bodyPr wrap="square" rtlCol="0">
            <a:spAutoFit/>
          </a:bodyPr>
          <a:lstStyle/>
          <a:p>
            <a:pPr algn="ctr"/>
            <a:r>
              <a:rPr lang="es-CL" sz="2800" dirty="0">
                <a:solidFill>
                  <a:schemeClr val="bg1"/>
                </a:solidFill>
              </a:rPr>
              <a:t>15</a:t>
            </a:r>
          </a:p>
        </p:txBody>
      </p:sp>
      <p:sp>
        <p:nvSpPr>
          <p:cNvPr id="7" name="6 CuadroTexto"/>
          <p:cNvSpPr txBox="1"/>
          <p:nvPr/>
        </p:nvSpPr>
        <p:spPr>
          <a:xfrm>
            <a:off x="998965" y="6165304"/>
            <a:ext cx="2852955" cy="523220"/>
          </a:xfrm>
          <a:prstGeom prst="rect">
            <a:avLst/>
          </a:prstGeom>
          <a:noFill/>
        </p:spPr>
        <p:txBody>
          <a:bodyPr wrap="square" rtlCol="0">
            <a:spAutoFit/>
          </a:bodyPr>
          <a:lstStyle/>
          <a:p>
            <a:pPr algn="ctr"/>
            <a:r>
              <a:rPr lang="es-CL" sz="2800" dirty="0">
                <a:solidFill>
                  <a:schemeClr val="bg1"/>
                </a:solidFill>
              </a:rPr>
              <a:t>20</a:t>
            </a:r>
          </a:p>
        </p:txBody>
      </p:sp>
      <p:sp>
        <p:nvSpPr>
          <p:cNvPr id="8" name="7 CuadroTexto"/>
          <p:cNvSpPr txBox="1"/>
          <p:nvPr/>
        </p:nvSpPr>
        <p:spPr>
          <a:xfrm>
            <a:off x="5436096" y="6146140"/>
            <a:ext cx="2304256" cy="523220"/>
          </a:xfrm>
          <a:prstGeom prst="rect">
            <a:avLst/>
          </a:prstGeom>
          <a:noFill/>
        </p:spPr>
        <p:txBody>
          <a:bodyPr wrap="square" rtlCol="0">
            <a:spAutoFit/>
          </a:bodyPr>
          <a:lstStyle/>
          <a:p>
            <a:pPr algn="ctr"/>
            <a:r>
              <a:rPr lang="es-CL" sz="2800" dirty="0">
                <a:solidFill>
                  <a:schemeClr val="bg1"/>
                </a:solidFill>
              </a:rPr>
              <a:t>16</a:t>
            </a:r>
          </a:p>
        </p:txBody>
      </p:sp>
      <p:pic>
        <p:nvPicPr>
          <p:cNvPr id="18" name="Imagen 17">
            <a:extLst>
              <a:ext uri="{FF2B5EF4-FFF2-40B4-BE49-F238E27FC236}">
                <a16:creationId xmlns:a16="http://schemas.microsoft.com/office/drawing/2014/main" id="{C7C6CFF4-14A0-4C51-9227-A6C83DCFB189}"/>
              </a:ext>
            </a:extLst>
          </p:cNvPr>
          <p:cNvPicPr/>
          <p:nvPr/>
        </p:nvPicPr>
        <p:blipFill rotWithShape="1">
          <a:blip r:embed="rId5"/>
          <a:srcRect l="39949" t="26608" r="21019" b="33595"/>
          <a:stretch/>
        </p:blipFill>
        <p:spPr bwMode="auto">
          <a:xfrm>
            <a:off x="2009877" y="476672"/>
            <a:ext cx="5370436" cy="3267744"/>
          </a:xfrm>
          <a:prstGeom prst="rect">
            <a:avLst/>
          </a:prstGeom>
          <a:ln>
            <a:noFill/>
          </a:ln>
          <a:effectLst>
            <a:softEdge rad="112500"/>
          </a:effectLst>
          <a:extLst>
            <a:ext uri="{53640926-AAD7-44D8-BBD7-CCE9431645EC}">
              <a14:shadowObscured xmlns:a14="http://schemas.microsoft.com/office/drawing/2010/main"/>
            </a:ext>
          </a:extLst>
        </p:spPr>
      </p:pic>
      <p:pic>
        <p:nvPicPr>
          <p:cNvPr id="19" name="Imagen 18" descr="C:\Users\Dm\Desktop\ESCUDO-removebg-preview.png">
            <a:extLst>
              <a:ext uri="{FF2B5EF4-FFF2-40B4-BE49-F238E27FC236}">
                <a16:creationId xmlns:a16="http://schemas.microsoft.com/office/drawing/2014/main" id="{F57FA000-2120-4AAE-9F35-053E67409D36}"/>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55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39721169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92D05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FF000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1" name="10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sp>
        <p:nvSpPr>
          <p:cNvPr id="2" name="1 CuadroTexto"/>
          <p:cNvSpPr txBox="1"/>
          <p:nvPr/>
        </p:nvSpPr>
        <p:spPr>
          <a:xfrm>
            <a:off x="649013" y="4005064"/>
            <a:ext cx="7595396" cy="830997"/>
          </a:xfrm>
          <a:prstGeom prst="rect">
            <a:avLst/>
          </a:prstGeom>
          <a:noFill/>
        </p:spPr>
        <p:txBody>
          <a:bodyPr wrap="square" rtlCol="0">
            <a:spAutoFit/>
          </a:bodyPr>
          <a:lstStyle/>
          <a:p>
            <a:pPr algn="ctr"/>
            <a:r>
              <a:rPr lang="es-CL" sz="2400" dirty="0">
                <a:solidFill>
                  <a:schemeClr val="bg1"/>
                </a:solidFill>
              </a:rPr>
              <a:t>9. Si la estatura de esteban hace tres años era 98 cm y ha crecido 12 cm ¿Cuál es su estatura ahora?</a:t>
            </a:r>
          </a:p>
        </p:txBody>
      </p:sp>
      <p:sp>
        <p:nvSpPr>
          <p:cNvPr id="14" name="13 CuadroTexto"/>
          <p:cNvSpPr txBox="1"/>
          <p:nvPr/>
        </p:nvSpPr>
        <p:spPr>
          <a:xfrm>
            <a:off x="998965" y="5305948"/>
            <a:ext cx="2564923" cy="523220"/>
          </a:xfrm>
          <a:prstGeom prst="rect">
            <a:avLst/>
          </a:prstGeom>
          <a:noFill/>
        </p:spPr>
        <p:txBody>
          <a:bodyPr wrap="square" rtlCol="0">
            <a:spAutoFit/>
          </a:bodyPr>
          <a:lstStyle/>
          <a:p>
            <a:pPr algn="ctr"/>
            <a:r>
              <a:rPr lang="es-CL" sz="2800" dirty="0">
                <a:solidFill>
                  <a:schemeClr val="bg1"/>
                </a:solidFill>
              </a:rPr>
              <a:t>110cm</a:t>
            </a:r>
          </a:p>
        </p:txBody>
      </p:sp>
      <p:sp>
        <p:nvSpPr>
          <p:cNvPr id="18" name="17 CuadroTexto"/>
          <p:cNvSpPr txBox="1"/>
          <p:nvPr/>
        </p:nvSpPr>
        <p:spPr>
          <a:xfrm>
            <a:off x="5364088" y="5269944"/>
            <a:ext cx="2564923" cy="523220"/>
          </a:xfrm>
          <a:prstGeom prst="rect">
            <a:avLst/>
          </a:prstGeom>
          <a:noFill/>
        </p:spPr>
        <p:txBody>
          <a:bodyPr wrap="square" rtlCol="0">
            <a:spAutoFit/>
          </a:bodyPr>
          <a:lstStyle/>
          <a:p>
            <a:pPr algn="ctr"/>
            <a:r>
              <a:rPr lang="es-CL" sz="2800" dirty="0">
                <a:solidFill>
                  <a:schemeClr val="bg1"/>
                </a:solidFill>
              </a:rPr>
              <a:t>100 cm</a:t>
            </a:r>
          </a:p>
        </p:txBody>
      </p:sp>
      <p:sp>
        <p:nvSpPr>
          <p:cNvPr id="19" name="18 CuadroTexto"/>
          <p:cNvSpPr txBox="1"/>
          <p:nvPr/>
        </p:nvSpPr>
        <p:spPr>
          <a:xfrm>
            <a:off x="998964" y="6133328"/>
            <a:ext cx="2564923" cy="523220"/>
          </a:xfrm>
          <a:prstGeom prst="rect">
            <a:avLst/>
          </a:prstGeom>
          <a:noFill/>
        </p:spPr>
        <p:txBody>
          <a:bodyPr wrap="square" rtlCol="0">
            <a:spAutoFit/>
          </a:bodyPr>
          <a:lstStyle/>
          <a:p>
            <a:pPr algn="ctr"/>
            <a:r>
              <a:rPr lang="es-CL" sz="2800" dirty="0">
                <a:solidFill>
                  <a:schemeClr val="bg1"/>
                </a:solidFill>
              </a:rPr>
              <a:t>86 cm</a:t>
            </a:r>
          </a:p>
        </p:txBody>
      </p:sp>
      <p:sp>
        <p:nvSpPr>
          <p:cNvPr id="20" name="19 CuadroTexto"/>
          <p:cNvSpPr txBox="1"/>
          <p:nvPr/>
        </p:nvSpPr>
        <p:spPr>
          <a:xfrm>
            <a:off x="5340112" y="6179132"/>
            <a:ext cx="2564923" cy="3970318"/>
          </a:xfrm>
          <a:prstGeom prst="rect">
            <a:avLst/>
          </a:prstGeom>
          <a:noFill/>
        </p:spPr>
        <p:txBody>
          <a:bodyPr wrap="square" rtlCol="0">
            <a:spAutoFit/>
          </a:bodyPr>
          <a:lstStyle/>
          <a:p>
            <a:pPr algn="ctr"/>
            <a:r>
              <a:rPr lang="es-CL" sz="2800" dirty="0">
                <a:solidFill>
                  <a:schemeClr val="bg1"/>
                </a:solidFill>
              </a:rPr>
              <a:t>76 cm</a:t>
            </a:r>
            <a:r>
              <a:rPr lang="es-CO" sz="2800" dirty="0"/>
              <a:t>6LODHVWDWXUDGH(VWHEDQKDFH </a:t>
            </a:r>
            <a:r>
              <a:rPr lang="es-CO" sz="2800" dirty="0" err="1"/>
              <a:t>WUHVDxRVHUDFP</a:t>
            </a:r>
            <a:r>
              <a:rPr lang="es-CO" sz="2800" dirty="0"/>
              <a:t>\</a:t>
            </a:r>
            <a:r>
              <a:rPr lang="es-CO" sz="2800" dirty="0" err="1"/>
              <a:t>KDFUHFLGRFP¢FXiOHVVXHVWDWXUD</a:t>
            </a:r>
            <a:r>
              <a:rPr lang="es-CO" sz="2800" dirty="0"/>
              <a:t> DKRUD"</a:t>
            </a:r>
            <a:endParaRPr lang="es-CL" sz="2800" dirty="0">
              <a:solidFill>
                <a:schemeClr val="bg1"/>
              </a:solidFill>
            </a:endParaRPr>
          </a:p>
        </p:txBody>
      </p:sp>
      <p:pic>
        <p:nvPicPr>
          <p:cNvPr id="21" name="Imagen 20" descr="C:\Users\Dm\Desktop\ESCUDO-removebg-preview.png">
            <a:extLst>
              <a:ext uri="{FF2B5EF4-FFF2-40B4-BE49-F238E27FC236}">
                <a16:creationId xmlns:a16="http://schemas.microsoft.com/office/drawing/2014/main" id="{07F4BC7D-2B39-4D8A-BCAC-A3A204F37932}"/>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55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74138473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92D05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FF000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1"/>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1" name="10 Flecha derecha"/>
          <p:cNvSpPr/>
          <p:nvPr/>
        </p:nvSpPr>
        <p:spPr>
          <a:xfrm>
            <a:off x="107504" y="332656"/>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sp>
        <p:nvSpPr>
          <p:cNvPr id="3" name="2 CuadroTexto"/>
          <p:cNvSpPr txBox="1"/>
          <p:nvPr/>
        </p:nvSpPr>
        <p:spPr>
          <a:xfrm>
            <a:off x="1115616" y="5305948"/>
            <a:ext cx="2420907" cy="523220"/>
          </a:xfrm>
          <a:prstGeom prst="rect">
            <a:avLst/>
          </a:prstGeom>
          <a:noFill/>
        </p:spPr>
        <p:txBody>
          <a:bodyPr wrap="square" rtlCol="0">
            <a:spAutoFit/>
          </a:bodyPr>
          <a:lstStyle/>
          <a:p>
            <a:pPr algn="ctr"/>
            <a:r>
              <a:rPr lang="es-CL" sz="2800" dirty="0">
                <a:solidFill>
                  <a:schemeClr val="bg1"/>
                </a:solidFill>
              </a:rPr>
              <a:t>6 cuadernos.</a:t>
            </a:r>
          </a:p>
        </p:txBody>
      </p:sp>
      <p:sp>
        <p:nvSpPr>
          <p:cNvPr id="14" name="13 CuadroTexto"/>
          <p:cNvSpPr txBox="1"/>
          <p:nvPr/>
        </p:nvSpPr>
        <p:spPr>
          <a:xfrm>
            <a:off x="5436096" y="5269944"/>
            <a:ext cx="2420907" cy="523220"/>
          </a:xfrm>
          <a:prstGeom prst="rect">
            <a:avLst/>
          </a:prstGeom>
          <a:noFill/>
        </p:spPr>
        <p:txBody>
          <a:bodyPr wrap="square" rtlCol="0">
            <a:spAutoFit/>
          </a:bodyPr>
          <a:lstStyle/>
          <a:p>
            <a:pPr algn="ctr"/>
            <a:r>
              <a:rPr lang="es-CL" sz="2800" dirty="0">
                <a:solidFill>
                  <a:schemeClr val="bg1"/>
                </a:solidFill>
              </a:rPr>
              <a:t>1. cuaderno.</a:t>
            </a:r>
          </a:p>
        </p:txBody>
      </p:sp>
      <p:sp>
        <p:nvSpPr>
          <p:cNvPr id="18" name="17 CuadroTexto"/>
          <p:cNvSpPr txBox="1"/>
          <p:nvPr/>
        </p:nvSpPr>
        <p:spPr>
          <a:xfrm>
            <a:off x="1099632" y="6167732"/>
            <a:ext cx="2420907" cy="523220"/>
          </a:xfrm>
          <a:prstGeom prst="rect">
            <a:avLst/>
          </a:prstGeom>
          <a:noFill/>
        </p:spPr>
        <p:txBody>
          <a:bodyPr wrap="square" rtlCol="0">
            <a:spAutoFit/>
          </a:bodyPr>
          <a:lstStyle/>
          <a:p>
            <a:pPr algn="ctr"/>
            <a:r>
              <a:rPr lang="es-CL" sz="2800" dirty="0">
                <a:solidFill>
                  <a:schemeClr val="bg1"/>
                </a:solidFill>
              </a:rPr>
              <a:t> 4 cuadernos .</a:t>
            </a:r>
          </a:p>
        </p:txBody>
      </p:sp>
      <p:sp>
        <p:nvSpPr>
          <p:cNvPr id="19" name="18 CuadroTexto"/>
          <p:cNvSpPr txBox="1"/>
          <p:nvPr/>
        </p:nvSpPr>
        <p:spPr>
          <a:xfrm>
            <a:off x="5436096" y="6161464"/>
            <a:ext cx="2420907" cy="523220"/>
          </a:xfrm>
          <a:prstGeom prst="rect">
            <a:avLst/>
          </a:prstGeom>
          <a:noFill/>
        </p:spPr>
        <p:txBody>
          <a:bodyPr wrap="square" rtlCol="0">
            <a:spAutoFit/>
          </a:bodyPr>
          <a:lstStyle/>
          <a:p>
            <a:pPr algn="ctr"/>
            <a:r>
              <a:rPr lang="es-CL" sz="2800" dirty="0">
                <a:solidFill>
                  <a:schemeClr val="bg1"/>
                </a:solidFill>
              </a:rPr>
              <a:t>8 cuadernos.</a:t>
            </a:r>
          </a:p>
        </p:txBody>
      </p:sp>
      <p:sp>
        <p:nvSpPr>
          <p:cNvPr id="20" name="1 CuadroTexto">
            <a:extLst>
              <a:ext uri="{FF2B5EF4-FFF2-40B4-BE49-F238E27FC236}">
                <a16:creationId xmlns:a16="http://schemas.microsoft.com/office/drawing/2014/main" id="{783C74AC-70C9-4FE4-AFC8-E55558BF6A22}"/>
              </a:ext>
            </a:extLst>
          </p:cNvPr>
          <p:cNvSpPr txBox="1"/>
          <p:nvPr/>
        </p:nvSpPr>
        <p:spPr>
          <a:xfrm>
            <a:off x="646270" y="3933056"/>
            <a:ext cx="7814162" cy="1015663"/>
          </a:xfrm>
          <a:prstGeom prst="rect">
            <a:avLst/>
          </a:prstGeom>
          <a:noFill/>
        </p:spPr>
        <p:txBody>
          <a:bodyPr wrap="square" rtlCol="0">
            <a:spAutoFit/>
          </a:bodyPr>
          <a:lstStyle/>
          <a:p>
            <a:pPr algn="ctr"/>
            <a:r>
              <a:rPr lang="es-CL" sz="2000" dirty="0">
                <a:solidFill>
                  <a:schemeClr val="bg1"/>
                </a:solidFill>
              </a:rPr>
              <a:t>10. Sobre un escritorio se van a ubicar varios cuadernos del tamaño que se muestra en la figura sin sobreponerse ¿Cuántos cuadernos se pueden ubicar en el escritorio y cubrir totalmente la superficie, sin sobreponerse?</a:t>
            </a:r>
          </a:p>
        </p:txBody>
      </p:sp>
      <p:pic>
        <p:nvPicPr>
          <p:cNvPr id="21" name="Imagen 20">
            <a:extLst>
              <a:ext uri="{FF2B5EF4-FFF2-40B4-BE49-F238E27FC236}">
                <a16:creationId xmlns:a16="http://schemas.microsoft.com/office/drawing/2014/main" id="{6D93AC3B-39E6-425E-A391-A8A0F344EBA5}"/>
              </a:ext>
            </a:extLst>
          </p:cNvPr>
          <p:cNvPicPr/>
          <p:nvPr/>
        </p:nvPicPr>
        <p:blipFill rotWithShape="1">
          <a:blip r:embed="rId5">
            <a:extLst>
              <a:ext uri="{28A0092B-C50C-407E-A947-70E740481C1C}">
                <a14:useLocalDpi xmlns:a14="http://schemas.microsoft.com/office/drawing/2010/main" val="0"/>
              </a:ext>
            </a:extLst>
          </a:blip>
          <a:srcRect l="16012" t="42110" r="13053" b="19241"/>
          <a:stretch/>
        </p:blipFill>
        <p:spPr bwMode="auto">
          <a:xfrm>
            <a:off x="1607738" y="599969"/>
            <a:ext cx="7068718" cy="3144448"/>
          </a:xfrm>
          <a:prstGeom prst="rect">
            <a:avLst/>
          </a:prstGeom>
          <a:ln>
            <a:noFill/>
          </a:ln>
          <a:effectLst>
            <a:softEdge rad="112500"/>
          </a:effectLst>
          <a:extLst>
            <a:ext uri="{53640926-AAD7-44D8-BBD7-CCE9431645EC}">
              <a14:shadowObscured xmlns:a14="http://schemas.microsoft.com/office/drawing/2010/main"/>
            </a:ext>
          </a:extLst>
        </p:spPr>
      </p:pic>
      <p:pic>
        <p:nvPicPr>
          <p:cNvPr id="22" name="Imagen 21" descr="C:\Users\Dm\Desktop\ESCUDO-removebg-preview.png">
            <a:extLst>
              <a:ext uri="{FF2B5EF4-FFF2-40B4-BE49-F238E27FC236}">
                <a16:creationId xmlns:a16="http://schemas.microsoft.com/office/drawing/2014/main" id="{37A5AF3F-B7E6-4049-90E3-917063B59752}"/>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152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6435144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92D05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FF000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1" name="10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sp>
        <p:nvSpPr>
          <p:cNvPr id="12" name="11 CuadroTexto"/>
          <p:cNvSpPr txBox="1"/>
          <p:nvPr/>
        </p:nvSpPr>
        <p:spPr>
          <a:xfrm>
            <a:off x="755577" y="3933056"/>
            <a:ext cx="7704856" cy="1015663"/>
          </a:xfrm>
          <a:prstGeom prst="rect">
            <a:avLst/>
          </a:prstGeom>
          <a:noFill/>
        </p:spPr>
        <p:txBody>
          <a:bodyPr wrap="square" rtlCol="0">
            <a:spAutoFit/>
          </a:bodyPr>
          <a:lstStyle/>
          <a:p>
            <a:pPr algn="ctr"/>
            <a:r>
              <a:rPr lang="es-CL" sz="2000" dirty="0">
                <a:solidFill>
                  <a:schemeClr val="bg1"/>
                </a:solidFill>
              </a:rPr>
              <a:t>11. La profesora Lía le dice  a dos de sus estudiantes los siguiente.  ¿Cuántas hojas debe llevar cada uno de los dos estudiantes de la profesora Lía?</a:t>
            </a:r>
          </a:p>
        </p:txBody>
      </p:sp>
      <p:sp>
        <p:nvSpPr>
          <p:cNvPr id="14" name="13 CuadroTexto"/>
          <p:cNvSpPr txBox="1"/>
          <p:nvPr/>
        </p:nvSpPr>
        <p:spPr>
          <a:xfrm>
            <a:off x="882314" y="5333146"/>
            <a:ext cx="1241414" cy="400110"/>
          </a:xfrm>
          <a:prstGeom prst="rect">
            <a:avLst/>
          </a:prstGeom>
          <a:noFill/>
        </p:spPr>
        <p:txBody>
          <a:bodyPr wrap="square" rtlCol="0">
            <a:spAutoFit/>
          </a:bodyPr>
          <a:lstStyle/>
          <a:p>
            <a:pPr algn="just"/>
            <a:r>
              <a:rPr lang="es-CL" sz="2000" dirty="0">
                <a:solidFill>
                  <a:schemeClr val="bg1"/>
                </a:solidFill>
              </a:rPr>
              <a:t>3 hojas.</a:t>
            </a:r>
          </a:p>
        </p:txBody>
      </p:sp>
      <p:sp>
        <p:nvSpPr>
          <p:cNvPr id="18" name="17 CuadroTexto"/>
          <p:cNvSpPr txBox="1"/>
          <p:nvPr/>
        </p:nvSpPr>
        <p:spPr>
          <a:xfrm>
            <a:off x="5150403" y="5353181"/>
            <a:ext cx="1213908" cy="400110"/>
          </a:xfrm>
          <a:prstGeom prst="rect">
            <a:avLst/>
          </a:prstGeom>
          <a:noFill/>
        </p:spPr>
        <p:txBody>
          <a:bodyPr wrap="square" rtlCol="0">
            <a:spAutoFit/>
          </a:bodyPr>
          <a:lstStyle/>
          <a:p>
            <a:pPr algn="just"/>
            <a:r>
              <a:rPr lang="es-CL" sz="2000" dirty="0">
                <a:solidFill>
                  <a:schemeClr val="bg1"/>
                </a:solidFill>
              </a:rPr>
              <a:t> 5 hojas.</a:t>
            </a:r>
          </a:p>
        </p:txBody>
      </p:sp>
      <p:sp>
        <p:nvSpPr>
          <p:cNvPr id="19" name="18 CuadroTexto"/>
          <p:cNvSpPr txBox="1"/>
          <p:nvPr/>
        </p:nvSpPr>
        <p:spPr>
          <a:xfrm>
            <a:off x="899592" y="6269250"/>
            <a:ext cx="1171663" cy="400110"/>
          </a:xfrm>
          <a:prstGeom prst="rect">
            <a:avLst/>
          </a:prstGeom>
          <a:noFill/>
        </p:spPr>
        <p:txBody>
          <a:bodyPr wrap="square" rtlCol="0">
            <a:spAutoFit/>
          </a:bodyPr>
          <a:lstStyle/>
          <a:p>
            <a:pPr algn="just"/>
            <a:r>
              <a:rPr lang="es-CL" sz="2000" dirty="0">
                <a:solidFill>
                  <a:schemeClr val="bg1"/>
                </a:solidFill>
              </a:rPr>
              <a:t>4 hojas.</a:t>
            </a:r>
          </a:p>
        </p:txBody>
      </p:sp>
      <p:sp>
        <p:nvSpPr>
          <p:cNvPr id="20" name="19 CuadroTexto"/>
          <p:cNvSpPr txBox="1"/>
          <p:nvPr/>
        </p:nvSpPr>
        <p:spPr>
          <a:xfrm>
            <a:off x="5292080" y="6195228"/>
            <a:ext cx="1072231" cy="400110"/>
          </a:xfrm>
          <a:prstGeom prst="rect">
            <a:avLst/>
          </a:prstGeom>
          <a:noFill/>
        </p:spPr>
        <p:txBody>
          <a:bodyPr wrap="square" rtlCol="0">
            <a:spAutoFit/>
          </a:bodyPr>
          <a:lstStyle/>
          <a:p>
            <a:pPr algn="just"/>
            <a:r>
              <a:rPr lang="es-CL" sz="2000" dirty="0">
                <a:solidFill>
                  <a:schemeClr val="bg1"/>
                </a:solidFill>
              </a:rPr>
              <a:t>6 hojas.</a:t>
            </a:r>
          </a:p>
        </p:txBody>
      </p:sp>
      <p:pic>
        <p:nvPicPr>
          <p:cNvPr id="21" name="Imagen 20">
            <a:extLst>
              <a:ext uri="{FF2B5EF4-FFF2-40B4-BE49-F238E27FC236}">
                <a16:creationId xmlns:a16="http://schemas.microsoft.com/office/drawing/2014/main" id="{42AF29CD-7EB0-487B-B804-514267CB3275}"/>
              </a:ext>
            </a:extLst>
          </p:cNvPr>
          <p:cNvPicPr/>
          <p:nvPr/>
        </p:nvPicPr>
        <p:blipFill rotWithShape="1">
          <a:blip r:embed="rId5">
            <a:extLst>
              <a:ext uri="{28A0092B-C50C-407E-A947-70E740481C1C}">
                <a14:useLocalDpi xmlns:a14="http://schemas.microsoft.com/office/drawing/2010/main" val="0"/>
              </a:ext>
            </a:extLst>
          </a:blip>
          <a:srcRect l="36819" t="35870" r="34302" b="29894"/>
          <a:stretch/>
        </p:blipFill>
        <p:spPr bwMode="auto">
          <a:xfrm>
            <a:off x="2411760" y="237619"/>
            <a:ext cx="4830735" cy="3621415"/>
          </a:xfrm>
          <a:prstGeom prst="rect">
            <a:avLst/>
          </a:prstGeom>
          <a:ln>
            <a:noFill/>
          </a:ln>
          <a:effectLst>
            <a:softEdge rad="1125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0810174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92D05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FF000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dirty="0"/>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 name="1 CuadroTexto"/>
          <p:cNvSpPr txBox="1"/>
          <p:nvPr/>
        </p:nvSpPr>
        <p:spPr>
          <a:xfrm>
            <a:off x="611560" y="4005064"/>
            <a:ext cx="7704856" cy="923330"/>
          </a:xfrm>
          <a:prstGeom prst="rect">
            <a:avLst/>
          </a:prstGeom>
          <a:noFill/>
        </p:spPr>
        <p:txBody>
          <a:bodyPr wrap="square" rtlCol="0">
            <a:spAutoFit/>
          </a:bodyPr>
          <a:lstStyle/>
          <a:p>
            <a:pPr algn="ctr"/>
            <a:r>
              <a:rPr lang="es-CL" dirty="0">
                <a:solidFill>
                  <a:schemeClr val="bg1"/>
                </a:solidFill>
              </a:rPr>
              <a:t>12. Sara contó la cantidad de árboles que hay en las 4 sedes de su colegio. ¿Cuál de las siguientes es una característica que tienen en común  las cantidades de árboles de todas las sedes?</a:t>
            </a:r>
          </a:p>
        </p:txBody>
      </p:sp>
      <p:sp>
        <p:nvSpPr>
          <p:cNvPr id="3" name="2 CuadroTexto"/>
          <p:cNvSpPr txBox="1"/>
          <p:nvPr/>
        </p:nvSpPr>
        <p:spPr>
          <a:xfrm>
            <a:off x="827584" y="5333146"/>
            <a:ext cx="3132348" cy="400110"/>
          </a:xfrm>
          <a:prstGeom prst="rect">
            <a:avLst/>
          </a:prstGeom>
          <a:noFill/>
        </p:spPr>
        <p:txBody>
          <a:bodyPr wrap="square" rtlCol="0">
            <a:spAutoFit/>
          </a:bodyPr>
          <a:lstStyle/>
          <a:p>
            <a:pPr algn="just"/>
            <a:r>
              <a:rPr lang="es-CL" sz="2000" dirty="0">
                <a:solidFill>
                  <a:schemeClr val="bg1"/>
                </a:solidFill>
              </a:rPr>
              <a:t>Son números múltiplos de 3.</a:t>
            </a:r>
          </a:p>
        </p:txBody>
      </p:sp>
      <p:sp>
        <p:nvSpPr>
          <p:cNvPr id="4" name="3 CuadroTexto"/>
          <p:cNvSpPr txBox="1"/>
          <p:nvPr/>
        </p:nvSpPr>
        <p:spPr>
          <a:xfrm>
            <a:off x="5076056" y="5373216"/>
            <a:ext cx="3018302" cy="400110"/>
          </a:xfrm>
          <a:prstGeom prst="rect">
            <a:avLst/>
          </a:prstGeom>
          <a:noFill/>
        </p:spPr>
        <p:txBody>
          <a:bodyPr wrap="square" rtlCol="0">
            <a:spAutoFit/>
          </a:bodyPr>
          <a:lstStyle/>
          <a:p>
            <a:pPr algn="ctr"/>
            <a:r>
              <a:rPr lang="es-CL" sz="2000" dirty="0">
                <a:solidFill>
                  <a:schemeClr val="bg1"/>
                </a:solidFill>
              </a:rPr>
              <a:t>Son mayores que 10.</a:t>
            </a:r>
          </a:p>
        </p:txBody>
      </p:sp>
      <p:sp>
        <p:nvSpPr>
          <p:cNvPr id="7" name="6 CuadroTexto"/>
          <p:cNvSpPr txBox="1"/>
          <p:nvPr/>
        </p:nvSpPr>
        <p:spPr>
          <a:xfrm>
            <a:off x="837051" y="6212631"/>
            <a:ext cx="3132348" cy="384721"/>
          </a:xfrm>
          <a:prstGeom prst="rect">
            <a:avLst/>
          </a:prstGeom>
          <a:noFill/>
        </p:spPr>
        <p:txBody>
          <a:bodyPr wrap="square" rtlCol="0">
            <a:spAutoFit/>
          </a:bodyPr>
          <a:lstStyle/>
          <a:p>
            <a:pPr algn="just"/>
            <a:r>
              <a:rPr lang="es-CL" sz="1900" dirty="0">
                <a:solidFill>
                  <a:schemeClr val="bg1"/>
                </a:solidFill>
              </a:rPr>
              <a:t>Son números menores que 18</a:t>
            </a:r>
          </a:p>
        </p:txBody>
      </p:sp>
      <p:sp>
        <p:nvSpPr>
          <p:cNvPr id="18" name="17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sp>
        <p:nvSpPr>
          <p:cNvPr id="19" name="2 CuadroTexto">
            <a:extLst>
              <a:ext uri="{FF2B5EF4-FFF2-40B4-BE49-F238E27FC236}">
                <a16:creationId xmlns:a16="http://schemas.microsoft.com/office/drawing/2014/main" id="{DEF8185B-0882-4413-97C5-C46E110414BD}"/>
              </a:ext>
            </a:extLst>
          </p:cNvPr>
          <p:cNvSpPr txBox="1"/>
          <p:nvPr/>
        </p:nvSpPr>
        <p:spPr>
          <a:xfrm>
            <a:off x="5140736" y="6249441"/>
            <a:ext cx="3132348" cy="400110"/>
          </a:xfrm>
          <a:prstGeom prst="rect">
            <a:avLst/>
          </a:prstGeom>
          <a:noFill/>
        </p:spPr>
        <p:txBody>
          <a:bodyPr wrap="square" rtlCol="0">
            <a:spAutoFit/>
          </a:bodyPr>
          <a:lstStyle/>
          <a:p>
            <a:pPr algn="just"/>
            <a:r>
              <a:rPr lang="es-CL" sz="2000" dirty="0">
                <a:solidFill>
                  <a:schemeClr val="bg1"/>
                </a:solidFill>
              </a:rPr>
              <a:t>Son números múltiplos de 3.</a:t>
            </a:r>
          </a:p>
        </p:txBody>
      </p:sp>
      <p:pic>
        <p:nvPicPr>
          <p:cNvPr id="20" name="Imagen 19">
            <a:extLst>
              <a:ext uri="{FF2B5EF4-FFF2-40B4-BE49-F238E27FC236}">
                <a16:creationId xmlns:a16="http://schemas.microsoft.com/office/drawing/2014/main" id="{9FEF532A-600D-4C61-9523-56E827B66025}"/>
              </a:ext>
            </a:extLst>
          </p:cNvPr>
          <p:cNvPicPr/>
          <p:nvPr/>
        </p:nvPicPr>
        <p:blipFill rotWithShape="1">
          <a:blip r:embed="rId5">
            <a:extLst>
              <a:ext uri="{28A0092B-C50C-407E-A947-70E740481C1C}">
                <a14:useLocalDpi xmlns:a14="http://schemas.microsoft.com/office/drawing/2010/main" val="0"/>
              </a:ext>
            </a:extLst>
          </a:blip>
          <a:srcRect l="36699" t="43035" r="36384" b="18089"/>
          <a:stretch/>
        </p:blipFill>
        <p:spPr bwMode="auto">
          <a:xfrm>
            <a:off x="2483768" y="126895"/>
            <a:ext cx="4565025" cy="3616483"/>
          </a:xfrm>
          <a:prstGeom prst="rect">
            <a:avLst/>
          </a:prstGeom>
          <a:ln>
            <a:noFill/>
          </a:ln>
          <a:effectLst>
            <a:softEdge rad="112500"/>
          </a:effectLst>
          <a:extLst>
            <a:ext uri="{53640926-AAD7-44D8-BBD7-CCE9431645EC}">
              <a14:shadowObscured xmlns:a14="http://schemas.microsoft.com/office/drawing/2010/main"/>
            </a:ext>
          </a:extLst>
        </p:spPr>
      </p:pic>
      <p:pic>
        <p:nvPicPr>
          <p:cNvPr id="21" name="Imagen 20" descr="C:\Users\Dm\Desktop\ESCUDO-removebg-preview.png">
            <a:extLst>
              <a:ext uri="{FF2B5EF4-FFF2-40B4-BE49-F238E27FC236}">
                <a16:creationId xmlns:a16="http://schemas.microsoft.com/office/drawing/2014/main" id="{F57B2646-97D3-4637-892D-5ACCFF8617F5}"/>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55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91941309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92D05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FF000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 name="1 CuadroTexto"/>
          <p:cNvSpPr txBox="1"/>
          <p:nvPr/>
        </p:nvSpPr>
        <p:spPr>
          <a:xfrm>
            <a:off x="646270" y="4005064"/>
            <a:ext cx="7814162" cy="923330"/>
          </a:xfrm>
          <a:prstGeom prst="rect">
            <a:avLst/>
          </a:prstGeom>
          <a:noFill/>
        </p:spPr>
        <p:txBody>
          <a:bodyPr wrap="square" rtlCol="0">
            <a:spAutoFit/>
          </a:bodyPr>
          <a:lstStyle/>
          <a:p>
            <a:pPr algn="ctr"/>
            <a:r>
              <a:rPr lang="es-CL" dirty="0">
                <a:solidFill>
                  <a:schemeClr val="bg1"/>
                </a:solidFill>
              </a:rPr>
              <a:t>13. A Paula le gusta recoger piedritas durante el día y acumularlas. Observa la cantidad de piedritas que tiene paula en la mañana y las que tiene al finalizar el día. ¿Cuántas piedritas recogió Paula en la tarde?</a:t>
            </a:r>
          </a:p>
        </p:txBody>
      </p:sp>
      <p:sp>
        <p:nvSpPr>
          <p:cNvPr id="3" name="2 CuadroTexto"/>
          <p:cNvSpPr txBox="1"/>
          <p:nvPr/>
        </p:nvSpPr>
        <p:spPr>
          <a:xfrm>
            <a:off x="899592" y="5301208"/>
            <a:ext cx="2952328" cy="523220"/>
          </a:xfrm>
          <a:prstGeom prst="rect">
            <a:avLst/>
          </a:prstGeom>
          <a:noFill/>
        </p:spPr>
        <p:txBody>
          <a:bodyPr wrap="square" rtlCol="0">
            <a:spAutoFit/>
          </a:bodyPr>
          <a:lstStyle/>
          <a:p>
            <a:pPr algn="ctr"/>
            <a:r>
              <a:rPr lang="es-CL" sz="2800" dirty="0">
                <a:solidFill>
                  <a:schemeClr val="bg1"/>
                </a:solidFill>
              </a:rPr>
              <a:t>3 piedritas.</a:t>
            </a:r>
          </a:p>
        </p:txBody>
      </p:sp>
      <p:sp>
        <p:nvSpPr>
          <p:cNvPr id="4" name="3 CuadroTexto"/>
          <p:cNvSpPr txBox="1"/>
          <p:nvPr/>
        </p:nvSpPr>
        <p:spPr>
          <a:xfrm>
            <a:off x="5292080" y="5305948"/>
            <a:ext cx="2736304" cy="523220"/>
          </a:xfrm>
          <a:prstGeom prst="rect">
            <a:avLst/>
          </a:prstGeom>
          <a:noFill/>
        </p:spPr>
        <p:txBody>
          <a:bodyPr wrap="square" rtlCol="0">
            <a:spAutoFit/>
          </a:bodyPr>
          <a:lstStyle/>
          <a:p>
            <a:pPr algn="ctr"/>
            <a:r>
              <a:rPr lang="es-CL" sz="2800" dirty="0">
                <a:solidFill>
                  <a:schemeClr val="bg1"/>
                </a:solidFill>
              </a:rPr>
              <a:t>1 piedrita.</a:t>
            </a:r>
          </a:p>
        </p:txBody>
      </p:sp>
      <p:sp>
        <p:nvSpPr>
          <p:cNvPr id="7" name="6 CuadroTexto"/>
          <p:cNvSpPr txBox="1"/>
          <p:nvPr/>
        </p:nvSpPr>
        <p:spPr>
          <a:xfrm>
            <a:off x="1115616" y="6165304"/>
            <a:ext cx="2664296" cy="523220"/>
          </a:xfrm>
          <a:prstGeom prst="rect">
            <a:avLst/>
          </a:prstGeom>
          <a:noFill/>
        </p:spPr>
        <p:txBody>
          <a:bodyPr wrap="square" rtlCol="0">
            <a:spAutoFit/>
          </a:bodyPr>
          <a:lstStyle/>
          <a:p>
            <a:pPr algn="ctr"/>
            <a:r>
              <a:rPr lang="es-CL" sz="2800" dirty="0">
                <a:solidFill>
                  <a:schemeClr val="bg1"/>
                </a:solidFill>
              </a:rPr>
              <a:t>2 piedritas.</a:t>
            </a:r>
          </a:p>
        </p:txBody>
      </p:sp>
      <p:sp>
        <p:nvSpPr>
          <p:cNvPr id="8" name="7 CuadroTexto"/>
          <p:cNvSpPr txBox="1"/>
          <p:nvPr/>
        </p:nvSpPr>
        <p:spPr>
          <a:xfrm>
            <a:off x="5220072" y="6207695"/>
            <a:ext cx="3024336" cy="461665"/>
          </a:xfrm>
          <a:prstGeom prst="rect">
            <a:avLst/>
          </a:prstGeom>
          <a:noFill/>
        </p:spPr>
        <p:txBody>
          <a:bodyPr wrap="square" rtlCol="0">
            <a:spAutoFit/>
          </a:bodyPr>
          <a:lstStyle/>
          <a:p>
            <a:pPr algn="ctr"/>
            <a:r>
              <a:rPr lang="es-CL" sz="2400" dirty="0">
                <a:solidFill>
                  <a:schemeClr val="bg1"/>
                </a:solidFill>
              </a:rPr>
              <a:t>3 piedritas.</a:t>
            </a:r>
          </a:p>
        </p:txBody>
      </p:sp>
      <p:sp>
        <p:nvSpPr>
          <p:cNvPr id="18" name="17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pic>
        <p:nvPicPr>
          <p:cNvPr id="19" name="Imagen 18">
            <a:extLst>
              <a:ext uri="{FF2B5EF4-FFF2-40B4-BE49-F238E27FC236}">
                <a16:creationId xmlns:a16="http://schemas.microsoft.com/office/drawing/2014/main" id="{84A908D5-4F56-42A0-82E4-07C347620375}"/>
              </a:ext>
            </a:extLst>
          </p:cNvPr>
          <p:cNvPicPr/>
          <p:nvPr/>
        </p:nvPicPr>
        <p:blipFill rotWithShape="1">
          <a:blip r:embed="rId5">
            <a:extLst>
              <a:ext uri="{28A0092B-C50C-407E-A947-70E740481C1C}">
                <a14:useLocalDpi xmlns:a14="http://schemas.microsoft.com/office/drawing/2010/main" val="0"/>
              </a:ext>
            </a:extLst>
          </a:blip>
          <a:srcRect l="18347" t="24993" r="22725" b="12542"/>
          <a:stretch/>
        </p:blipFill>
        <p:spPr bwMode="auto">
          <a:xfrm>
            <a:off x="2123728" y="116632"/>
            <a:ext cx="5040560" cy="3660883"/>
          </a:xfrm>
          <a:prstGeom prst="rect">
            <a:avLst/>
          </a:prstGeom>
          <a:ln>
            <a:noFill/>
          </a:ln>
          <a:effectLst>
            <a:softEdge rad="112500"/>
          </a:effectLst>
          <a:extLst>
            <a:ext uri="{53640926-AAD7-44D8-BBD7-CCE9431645EC}">
              <a14:shadowObscured xmlns:a14="http://schemas.microsoft.com/office/drawing/2010/main"/>
            </a:ext>
          </a:extLst>
        </p:spPr>
      </p:pic>
      <p:pic>
        <p:nvPicPr>
          <p:cNvPr id="20" name="Imagen 19" descr="C:\Users\Dm\Desktop\ESCUDO-removebg-preview.png">
            <a:extLst>
              <a:ext uri="{FF2B5EF4-FFF2-40B4-BE49-F238E27FC236}">
                <a16:creationId xmlns:a16="http://schemas.microsoft.com/office/drawing/2014/main" id="{C6C99611-EEC1-4444-9573-8699EF07859F}"/>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55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428950427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92D05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FF000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512"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 name="1 CuadroTexto"/>
          <p:cNvSpPr txBox="1"/>
          <p:nvPr/>
        </p:nvSpPr>
        <p:spPr>
          <a:xfrm>
            <a:off x="646270" y="3936831"/>
            <a:ext cx="7814162" cy="954107"/>
          </a:xfrm>
          <a:prstGeom prst="rect">
            <a:avLst/>
          </a:prstGeom>
          <a:noFill/>
        </p:spPr>
        <p:txBody>
          <a:bodyPr wrap="square" rtlCol="0">
            <a:spAutoFit/>
          </a:bodyPr>
          <a:lstStyle/>
          <a:p>
            <a:pPr algn="just"/>
            <a:r>
              <a:rPr lang="es-CL" sz="2000" dirty="0">
                <a:solidFill>
                  <a:schemeClr val="bg1"/>
                </a:solidFill>
              </a:rPr>
              <a:t>14. </a:t>
            </a:r>
            <a:r>
              <a:rPr lang="es-MX" dirty="0">
                <a:solidFill>
                  <a:schemeClr val="bg1"/>
                </a:solidFill>
              </a:rPr>
              <a:t>Tres amigos coleccionan láminas de animales para un álbum sobre la naturaleza. Estas son las cantidades de láminas que tiene cada uno. La diferencia entre las cantidades de quien tiene más y quien tiene menos láminas es:</a:t>
            </a:r>
            <a:endParaRPr lang="es-CL" dirty="0">
              <a:solidFill>
                <a:schemeClr val="bg1"/>
              </a:solidFill>
            </a:endParaRPr>
          </a:p>
        </p:txBody>
      </p:sp>
      <p:sp>
        <p:nvSpPr>
          <p:cNvPr id="3" name="2 CuadroTexto"/>
          <p:cNvSpPr txBox="1"/>
          <p:nvPr/>
        </p:nvSpPr>
        <p:spPr>
          <a:xfrm>
            <a:off x="1115616" y="5373216"/>
            <a:ext cx="2520280" cy="400110"/>
          </a:xfrm>
          <a:prstGeom prst="rect">
            <a:avLst/>
          </a:prstGeom>
          <a:noFill/>
        </p:spPr>
        <p:txBody>
          <a:bodyPr wrap="square" rtlCol="0">
            <a:spAutoFit/>
          </a:bodyPr>
          <a:lstStyle/>
          <a:p>
            <a:pPr algn="ctr"/>
            <a:r>
              <a:rPr lang="es-CL" sz="2000" dirty="0">
                <a:solidFill>
                  <a:schemeClr val="bg1"/>
                </a:solidFill>
              </a:rPr>
              <a:t>40</a:t>
            </a:r>
          </a:p>
        </p:txBody>
      </p:sp>
      <p:sp>
        <p:nvSpPr>
          <p:cNvPr id="4" name="3 CuadroTexto"/>
          <p:cNvSpPr txBox="1"/>
          <p:nvPr/>
        </p:nvSpPr>
        <p:spPr>
          <a:xfrm>
            <a:off x="5275691" y="5326146"/>
            <a:ext cx="2193713" cy="400110"/>
          </a:xfrm>
          <a:prstGeom prst="rect">
            <a:avLst/>
          </a:prstGeom>
          <a:noFill/>
        </p:spPr>
        <p:txBody>
          <a:bodyPr wrap="square" rtlCol="0">
            <a:spAutoFit/>
          </a:bodyPr>
          <a:lstStyle/>
          <a:p>
            <a:pPr algn="ctr"/>
            <a:r>
              <a:rPr lang="es-CO" sz="2000" dirty="0">
                <a:solidFill>
                  <a:schemeClr val="bg1"/>
                </a:solidFill>
              </a:rPr>
              <a:t>20</a:t>
            </a:r>
            <a:endParaRPr lang="es-CL" sz="2000" dirty="0">
              <a:solidFill>
                <a:schemeClr val="bg1"/>
              </a:solidFill>
            </a:endParaRPr>
          </a:p>
        </p:txBody>
      </p:sp>
      <p:sp>
        <p:nvSpPr>
          <p:cNvPr id="7" name="6 CuadroTexto"/>
          <p:cNvSpPr txBox="1"/>
          <p:nvPr/>
        </p:nvSpPr>
        <p:spPr>
          <a:xfrm>
            <a:off x="971600" y="6197242"/>
            <a:ext cx="2808312" cy="400110"/>
          </a:xfrm>
          <a:prstGeom prst="rect">
            <a:avLst/>
          </a:prstGeom>
          <a:noFill/>
        </p:spPr>
        <p:txBody>
          <a:bodyPr wrap="square" rtlCol="0">
            <a:spAutoFit/>
          </a:bodyPr>
          <a:lstStyle/>
          <a:p>
            <a:pPr algn="ctr"/>
            <a:r>
              <a:rPr lang="es-CL" sz="2000" dirty="0">
                <a:solidFill>
                  <a:schemeClr val="bg1"/>
                </a:solidFill>
              </a:rPr>
              <a:t>120</a:t>
            </a:r>
          </a:p>
        </p:txBody>
      </p:sp>
      <p:sp>
        <p:nvSpPr>
          <p:cNvPr id="8" name="7 CuadroTexto"/>
          <p:cNvSpPr txBox="1"/>
          <p:nvPr/>
        </p:nvSpPr>
        <p:spPr>
          <a:xfrm>
            <a:off x="5364088" y="6197242"/>
            <a:ext cx="2880320" cy="400110"/>
          </a:xfrm>
          <a:prstGeom prst="rect">
            <a:avLst/>
          </a:prstGeom>
          <a:noFill/>
        </p:spPr>
        <p:txBody>
          <a:bodyPr wrap="square" rtlCol="0">
            <a:spAutoFit/>
          </a:bodyPr>
          <a:lstStyle/>
          <a:p>
            <a:pPr algn="ctr"/>
            <a:r>
              <a:rPr lang="es-CL" sz="2000" dirty="0">
                <a:solidFill>
                  <a:schemeClr val="bg1"/>
                </a:solidFill>
              </a:rPr>
              <a:t>80</a:t>
            </a:r>
          </a:p>
        </p:txBody>
      </p:sp>
      <p:sp>
        <p:nvSpPr>
          <p:cNvPr id="18" name="17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pic>
        <p:nvPicPr>
          <p:cNvPr id="19" name="Imagen 18">
            <a:extLst>
              <a:ext uri="{FF2B5EF4-FFF2-40B4-BE49-F238E27FC236}">
                <a16:creationId xmlns:a16="http://schemas.microsoft.com/office/drawing/2014/main" id="{B0F9A8A7-08A0-442F-BB1E-ACFD703E0130}"/>
              </a:ext>
            </a:extLst>
          </p:cNvPr>
          <p:cNvPicPr/>
          <p:nvPr/>
        </p:nvPicPr>
        <p:blipFill rotWithShape="1">
          <a:blip r:embed="rId5"/>
          <a:srcRect l="30846" t="43498" r="29592" b="15538"/>
          <a:stretch/>
        </p:blipFill>
        <p:spPr bwMode="auto">
          <a:xfrm>
            <a:off x="2195736" y="364785"/>
            <a:ext cx="5273668" cy="3455414"/>
          </a:xfrm>
          <a:prstGeom prst="rect">
            <a:avLst/>
          </a:prstGeom>
          <a:ln>
            <a:noFill/>
          </a:ln>
          <a:effectLst>
            <a:softEdge rad="112500"/>
          </a:effectLst>
          <a:extLst>
            <a:ext uri="{53640926-AAD7-44D8-BBD7-CCE9431645EC}">
              <a14:shadowObscured xmlns:a14="http://schemas.microsoft.com/office/drawing/2010/main"/>
            </a:ext>
          </a:extLst>
        </p:spPr>
      </p:pic>
      <p:pic>
        <p:nvPicPr>
          <p:cNvPr id="20" name="Imagen 19" descr="C:\Users\Dm\Desktop\ESCUDO-removebg-preview.png">
            <a:extLst>
              <a:ext uri="{FF2B5EF4-FFF2-40B4-BE49-F238E27FC236}">
                <a16:creationId xmlns:a16="http://schemas.microsoft.com/office/drawing/2014/main" id="{0C6A4D67-0706-4ADA-826A-A6EDF88DC0D5}"/>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55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33935032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FF000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92D05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 name="1 CuadroTexto"/>
          <p:cNvSpPr txBox="1"/>
          <p:nvPr/>
        </p:nvSpPr>
        <p:spPr>
          <a:xfrm>
            <a:off x="646270" y="3945830"/>
            <a:ext cx="7814162" cy="923330"/>
          </a:xfrm>
          <a:prstGeom prst="rect">
            <a:avLst/>
          </a:prstGeom>
          <a:noFill/>
        </p:spPr>
        <p:txBody>
          <a:bodyPr wrap="square" rtlCol="0">
            <a:spAutoFit/>
          </a:bodyPr>
          <a:lstStyle/>
          <a:p>
            <a:pPr algn="ctr"/>
            <a:r>
              <a:rPr lang="es-CL" dirty="0">
                <a:solidFill>
                  <a:schemeClr val="bg1"/>
                </a:solidFill>
              </a:rPr>
              <a:t>15. </a:t>
            </a:r>
            <a:r>
              <a:rPr lang="es-MX" dirty="0">
                <a:solidFill>
                  <a:schemeClr val="bg1"/>
                </a:solidFill>
              </a:rPr>
              <a:t>En la siguiente tabla se muestran las distancias que recorren algunos de los animales más veloces del mundo en 1 hora. La suma de las distancias recorridas por los animales de la tabla es:</a:t>
            </a:r>
            <a:endParaRPr lang="es-CL" dirty="0">
              <a:solidFill>
                <a:schemeClr val="bg1"/>
              </a:solidFill>
            </a:endParaRPr>
          </a:p>
        </p:txBody>
      </p:sp>
      <p:sp>
        <p:nvSpPr>
          <p:cNvPr id="3" name="2 CuadroTexto"/>
          <p:cNvSpPr txBox="1"/>
          <p:nvPr/>
        </p:nvSpPr>
        <p:spPr>
          <a:xfrm>
            <a:off x="971600" y="5301208"/>
            <a:ext cx="3024336" cy="461665"/>
          </a:xfrm>
          <a:prstGeom prst="rect">
            <a:avLst/>
          </a:prstGeom>
          <a:noFill/>
        </p:spPr>
        <p:txBody>
          <a:bodyPr wrap="square" rtlCol="0">
            <a:spAutoFit/>
          </a:bodyPr>
          <a:lstStyle/>
          <a:p>
            <a:pPr algn="just"/>
            <a:r>
              <a:rPr lang="es-CO" sz="2400" dirty="0">
                <a:solidFill>
                  <a:schemeClr val="bg1"/>
                </a:solidFill>
              </a:rPr>
              <a:t>993 kilómetros. </a:t>
            </a:r>
            <a:endParaRPr lang="es-CL" sz="2400" dirty="0">
              <a:solidFill>
                <a:schemeClr val="bg1"/>
              </a:solidFill>
            </a:endParaRPr>
          </a:p>
        </p:txBody>
      </p:sp>
      <p:sp>
        <p:nvSpPr>
          <p:cNvPr id="4" name="3 CuadroTexto"/>
          <p:cNvSpPr txBox="1"/>
          <p:nvPr/>
        </p:nvSpPr>
        <p:spPr>
          <a:xfrm>
            <a:off x="5076056" y="5282044"/>
            <a:ext cx="3384376" cy="461665"/>
          </a:xfrm>
          <a:prstGeom prst="rect">
            <a:avLst/>
          </a:prstGeom>
          <a:noFill/>
        </p:spPr>
        <p:txBody>
          <a:bodyPr wrap="square" rtlCol="0">
            <a:spAutoFit/>
          </a:bodyPr>
          <a:lstStyle/>
          <a:p>
            <a:pPr algn="just"/>
            <a:r>
              <a:rPr lang="es-CO" sz="2400" dirty="0">
                <a:solidFill>
                  <a:schemeClr val="bg1"/>
                </a:solidFill>
              </a:rPr>
              <a:t>1.003 kilómetros </a:t>
            </a:r>
            <a:endParaRPr lang="es-CL" sz="2400" dirty="0">
              <a:solidFill>
                <a:schemeClr val="bg1"/>
              </a:solidFill>
            </a:endParaRPr>
          </a:p>
        </p:txBody>
      </p:sp>
      <p:sp>
        <p:nvSpPr>
          <p:cNvPr id="7" name="6 CuadroTexto"/>
          <p:cNvSpPr txBox="1"/>
          <p:nvPr/>
        </p:nvSpPr>
        <p:spPr>
          <a:xfrm>
            <a:off x="827584" y="6161464"/>
            <a:ext cx="2520280" cy="461665"/>
          </a:xfrm>
          <a:prstGeom prst="rect">
            <a:avLst/>
          </a:prstGeom>
          <a:noFill/>
        </p:spPr>
        <p:txBody>
          <a:bodyPr wrap="square" rtlCol="0">
            <a:spAutoFit/>
          </a:bodyPr>
          <a:lstStyle/>
          <a:p>
            <a:pPr algn="just"/>
            <a:r>
              <a:rPr lang="es-CO" sz="2400"/>
              <a:t>1.013 kilómetros </a:t>
            </a:r>
            <a:endParaRPr lang="es-CL" sz="2400" dirty="0">
              <a:solidFill>
                <a:schemeClr val="bg1"/>
              </a:solidFill>
            </a:endParaRPr>
          </a:p>
        </p:txBody>
      </p:sp>
      <p:sp>
        <p:nvSpPr>
          <p:cNvPr id="8" name="7 CuadroTexto"/>
          <p:cNvSpPr txBox="1"/>
          <p:nvPr/>
        </p:nvSpPr>
        <p:spPr>
          <a:xfrm>
            <a:off x="5076056" y="6165304"/>
            <a:ext cx="2520280" cy="461665"/>
          </a:xfrm>
          <a:prstGeom prst="rect">
            <a:avLst/>
          </a:prstGeom>
          <a:noFill/>
        </p:spPr>
        <p:txBody>
          <a:bodyPr wrap="square" rtlCol="0">
            <a:spAutoFit/>
          </a:bodyPr>
          <a:lstStyle/>
          <a:p>
            <a:pPr algn="ctr"/>
            <a:r>
              <a:rPr lang="es-CO" sz="2400" dirty="0">
                <a:solidFill>
                  <a:schemeClr val="bg1"/>
                </a:solidFill>
              </a:rPr>
              <a:t>1.013 kilómetros </a:t>
            </a:r>
            <a:endParaRPr lang="es-CL" sz="2400" dirty="0">
              <a:solidFill>
                <a:schemeClr val="bg1"/>
              </a:solidFill>
            </a:endParaRPr>
          </a:p>
        </p:txBody>
      </p:sp>
      <p:sp>
        <p:nvSpPr>
          <p:cNvPr id="18" name="17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pic>
        <p:nvPicPr>
          <p:cNvPr id="19" name="Imagen 18">
            <a:extLst>
              <a:ext uri="{FF2B5EF4-FFF2-40B4-BE49-F238E27FC236}">
                <a16:creationId xmlns:a16="http://schemas.microsoft.com/office/drawing/2014/main" id="{910680AD-3666-4BC8-A2CB-746781200107}"/>
              </a:ext>
            </a:extLst>
          </p:cNvPr>
          <p:cNvPicPr/>
          <p:nvPr/>
        </p:nvPicPr>
        <p:blipFill rotWithShape="1">
          <a:blip r:embed="rId5">
            <a:extLst>
              <a:ext uri="{28A0092B-C50C-407E-A947-70E740481C1C}">
                <a14:useLocalDpi xmlns:a14="http://schemas.microsoft.com/office/drawing/2010/main" val="0"/>
              </a:ext>
            </a:extLst>
          </a:blip>
          <a:srcRect l="36431" t="37713" r="17260" b="28271"/>
          <a:stretch/>
        </p:blipFill>
        <p:spPr bwMode="auto">
          <a:xfrm>
            <a:off x="1691680" y="332656"/>
            <a:ext cx="6158682" cy="3496542"/>
          </a:xfrm>
          <a:prstGeom prst="rect">
            <a:avLst/>
          </a:prstGeom>
          <a:ln>
            <a:noFill/>
          </a:ln>
          <a:effectLst>
            <a:softEdge rad="112500"/>
          </a:effectLst>
          <a:extLst>
            <a:ext uri="{53640926-AAD7-44D8-BBD7-CCE9431645EC}">
              <a14:shadowObscured xmlns:a14="http://schemas.microsoft.com/office/drawing/2010/main"/>
            </a:ext>
          </a:extLst>
        </p:spPr>
      </p:pic>
      <p:pic>
        <p:nvPicPr>
          <p:cNvPr id="20" name="Imagen 19" descr="C:\Users\Dm\Desktop\ESCUDO-removebg-preview.png">
            <a:extLst>
              <a:ext uri="{FF2B5EF4-FFF2-40B4-BE49-F238E27FC236}">
                <a16:creationId xmlns:a16="http://schemas.microsoft.com/office/drawing/2014/main" id="{2D4299A7-5BEC-4DF2-94FE-DC98E987CC13}"/>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755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383803082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FF000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92D05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2"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4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46" y="0"/>
            <a:ext cx="9155946" cy="6858000"/>
          </a:xfrm>
          <a:prstGeom prst="rect">
            <a:avLst/>
          </a:prstGeom>
        </p:spPr>
      </p:pic>
      <p:sp>
        <p:nvSpPr>
          <p:cNvPr id="6" name="5 Rectángulo"/>
          <p:cNvSpPr/>
          <p:nvPr/>
        </p:nvSpPr>
        <p:spPr>
          <a:xfrm>
            <a:off x="755576" y="530120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3" name="12 Elipse"/>
          <p:cNvSpPr/>
          <p:nvPr/>
        </p:nvSpPr>
        <p:spPr>
          <a:xfrm>
            <a:off x="107504" y="5301208"/>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A</a:t>
            </a:r>
          </a:p>
        </p:txBody>
      </p:sp>
      <p:sp>
        <p:nvSpPr>
          <p:cNvPr id="15" name="14 Elipse"/>
          <p:cNvSpPr/>
          <p:nvPr/>
        </p:nvSpPr>
        <p:spPr>
          <a:xfrm>
            <a:off x="104762" y="616146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C</a:t>
            </a:r>
          </a:p>
        </p:txBody>
      </p:sp>
      <p:sp>
        <p:nvSpPr>
          <p:cNvPr id="16" name="15 Elipse"/>
          <p:cNvSpPr/>
          <p:nvPr/>
        </p:nvSpPr>
        <p:spPr>
          <a:xfrm>
            <a:off x="4482520" y="616530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D</a:t>
            </a:r>
          </a:p>
        </p:txBody>
      </p:sp>
      <p:sp>
        <p:nvSpPr>
          <p:cNvPr id="17" name="16 Elipse"/>
          <p:cNvSpPr/>
          <p:nvPr/>
        </p:nvSpPr>
        <p:spPr>
          <a:xfrm>
            <a:off x="4482520" y="5269944"/>
            <a:ext cx="541508" cy="576064"/>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CL" sz="2800" b="1" dirty="0"/>
              <a:t>B</a:t>
            </a:r>
          </a:p>
        </p:txBody>
      </p:sp>
      <p:sp>
        <p:nvSpPr>
          <p:cNvPr id="23" name="22 Rectángulo"/>
          <p:cNvSpPr/>
          <p:nvPr/>
        </p:nvSpPr>
        <p:spPr>
          <a:xfrm>
            <a:off x="75557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24" name="23 Rectángulo"/>
          <p:cNvSpPr/>
          <p:nvPr/>
        </p:nvSpPr>
        <p:spPr>
          <a:xfrm>
            <a:off x="5076056" y="6165304"/>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r>
              <a:rPr lang="es-CL" sz="2400" dirty="0">
                <a:solidFill>
                  <a:schemeClr val="bg1"/>
                </a:solidFill>
              </a:rPr>
              <a:t>Triste y panzoncito.</a:t>
            </a:r>
          </a:p>
        </p:txBody>
      </p:sp>
      <p:sp>
        <p:nvSpPr>
          <p:cNvPr id="25" name="24 Rectángulo"/>
          <p:cNvSpPr/>
          <p:nvPr/>
        </p:nvSpPr>
        <p:spPr>
          <a:xfrm>
            <a:off x="5076056" y="5305948"/>
            <a:ext cx="3384376" cy="504056"/>
          </a:xfrm>
          <a:prstGeom prst="rect">
            <a:avLst/>
          </a:prstGeom>
        </p:spPr>
        <p:style>
          <a:lnRef idx="2">
            <a:schemeClr val="accent4">
              <a:shade val="50000"/>
            </a:schemeClr>
          </a:lnRef>
          <a:fillRef idx="1003">
            <a:schemeClr val="dk2"/>
          </a:fillRef>
          <a:effectRef idx="0">
            <a:schemeClr val="accent4"/>
          </a:effectRef>
          <a:fontRef idx="minor">
            <a:schemeClr val="lt1"/>
          </a:fontRef>
        </p:style>
        <p:txBody>
          <a:bodyPr rtlCol="0" anchor="ctr"/>
          <a:lstStyle/>
          <a:p>
            <a:pPr algn="ctr"/>
            <a:endParaRPr lang="es-CL"/>
          </a:p>
        </p:txBody>
      </p:sp>
      <p:sp>
        <p:nvSpPr>
          <p:cNvPr id="11" name="10 Flecha derecha"/>
          <p:cNvSpPr/>
          <p:nvPr/>
        </p:nvSpPr>
        <p:spPr>
          <a:xfrm>
            <a:off x="378258" y="476672"/>
            <a:ext cx="1241414" cy="576064"/>
          </a:xfrm>
          <a:prstGeom prst="rightArrow">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b="1" dirty="0"/>
              <a:t>Siguiente</a:t>
            </a:r>
          </a:p>
        </p:txBody>
      </p:sp>
      <p:sp>
        <p:nvSpPr>
          <p:cNvPr id="12" name="11 CuadroTexto"/>
          <p:cNvSpPr txBox="1"/>
          <p:nvPr/>
        </p:nvSpPr>
        <p:spPr>
          <a:xfrm>
            <a:off x="755576" y="4005064"/>
            <a:ext cx="7416824" cy="461665"/>
          </a:xfrm>
          <a:prstGeom prst="rect">
            <a:avLst/>
          </a:prstGeom>
          <a:noFill/>
        </p:spPr>
        <p:txBody>
          <a:bodyPr wrap="square" rtlCol="0">
            <a:spAutoFit/>
          </a:bodyPr>
          <a:lstStyle/>
          <a:p>
            <a:pPr algn="ctr"/>
            <a:r>
              <a:rPr lang="es-CL" sz="2400" dirty="0">
                <a:solidFill>
                  <a:schemeClr val="bg1"/>
                </a:solidFill>
              </a:rPr>
              <a:t>14.  Sami el heladero es un pingüino:</a:t>
            </a:r>
          </a:p>
        </p:txBody>
      </p:sp>
      <p:sp>
        <p:nvSpPr>
          <p:cNvPr id="14" name="13 CuadroTexto"/>
          <p:cNvSpPr txBox="1"/>
          <p:nvPr/>
        </p:nvSpPr>
        <p:spPr>
          <a:xfrm>
            <a:off x="755576" y="5230941"/>
            <a:ext cx="3384376" cy="461665"/>
          </a:xfrm>
          <a:prstGeom prst="rect">
            <a:avLst/>
          </a:prstGeom>
          <a:noFill/>
        </p:spPr>
        <p:txBody>
          <a:bodyPr wrap="square" rtlCol="0">
            <a:spAutoFit/>
          </a:bodyPr>
          <a:lstStyle/>
          <a:p>
            <a:pPr algn="ctr"/>
            <a:r>
              <a:rPr lang="es-CL" sz="2400" dirty="0">
                <a:solidFill>
                  <a:schemeClr val="bg1"/>
                </a:solidFill>
              </a:rPr>
              <a:t>Feliz y gordito.</a:t>
            </a:r>
          </a:p>
        </p:txBody>
      </p:sp>
      <p:sp>
        <p:nvSpPr>
          <p:cNvPr id="18" name="17 CuadroTexto"/>
          <p:cNvSpPr txBox="1"/>
          <p:nvPr/>
        </p:nvSpPr>
        <p:spPr>
          <a:xfrm>
            <a:off x="5076056" y="5230941"/>
            <a:ext cx="3384376" cy="461665"/>
          </a:xfrm>
          <a:prstGeom prst="rect">
            <a:avLst/>
          </a:prstGeom>
          <a:noFill/>
        </p:spPr>
        <p:txBody>
          <a:bodyPr wrap="square" rtlCol="0">
            <a:spAutoFit/>
          </a:bodyPr>
          <a:lstStyle/>
          <a:p>
            <a:pPr algn="ctr"/>
            <a:r>
              <a:rPr lang="es-CL" sz="2400" dirty="0">
                <a:solidFill>
                  <a:schemeClr val="bg1"/>
                </a:solidFill>
              </a:rPr>
              <a:t>Feliz y flaquito</a:t>
            </a:r>
          </a:p>
        </p:txBody>
      </p:sp>
      <p:sp>
        <p:nvSpPr>
          <p:cNvPr id="19" name="18 CuadroTexto"/>
          <p:cNvSpPr txBox="1"/>
          <p:nvPr/>
        </p:nvSpPr>
        <p:spPr>
          <a:xfrm>
            <a:off x="781120" y="6095037"/>
            <a:ext cx="3384376" cy="461665"/>
          </a:xfrm>
          <a:prstGeom prst="rect">
            <a:avLst/>
          </a:prstGeom>
          <a:noFill/>
        </p:spPr>
        <p:txBody>
          <a:bodyPr wrap="square" rtlCol="0">
            <a:spAutoFit/>
          </a:bodyPr>
          <a:lstStyle/>
          <a:p>
            <a:pPr algn="ctr"/>
            <a:r>
              <a:rPr lang="es-CL" sz="2400" dirty="0">
                <a:solidFill>
                  <a:schemeClr val="bg1"/>
                </a:solidFill>
              </a:rPr>
              <a:t>Dormilón y gordito.</a:t>
            </a:r>
          </a:p>
        </p:txBody>
      </p:sp>
      <p:pic>
        <p:nvPicPr>
          <p:cNvPr id="21" name="Imagen 20" descr="C:\Users\Dm\Desktop\ESCUDO-removebg-preview.png">
            <a:extLst>
              <a:ext uri="{FF2B5EF4-FFF2-40B4-BE49-F238E27FC236}">
                <a16:creationId xmlns:a16="http://schemas.microsoft.com/office/drawing/2014/main" id="{A16034AA-92B0-4649-B224-D71454F9CB00}"/>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550" y="1423653"/>
            <a:ext cx="1132122" cy="139618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4995335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1000" fill="hold"/>
                                        <p:tgtEl>
                                          <p:spTgt spid="6"/>
                                        </p:tgtEl>
                                        <p:attrNameLst>
                                          <p:attrName>fillcolor</p:attrName>
                                        </p:attrNameLst>
                                      </p:cBhvr>
                                      <p:to>
                                        <a:srgbClr val="92D050"/>
                                      </p:to>
                                    </p:animClr>
                                    <p:set>
                                      <p:cBhvr>
                                        <p:cTn id="7" dur="1000" fill="hold"/>
                                        <p:tgtEl>
                                          <p:spTgt spid="6"/>
                                        </p:tgtEl>
                                        <p:attrNameLst>
                                          <p:attrName>fill.type</p:attrName>
                                        </p:attrNameLst>
                                      </p:cBhvr>
                                      <p:to>
                                        <p:strVal val="solid"/>
                                      </p:to>
                                    </p:set>
                                    <p:set>
                                      <p:cBhvr>
                                        <p:cTn id="8" dur="1000" fill="hold"/>
                                        <p:tgtEl>
                                          <p:spTgt spid="6"/>
                                        </p:tgtEl>
                                        <p:attrNameLst>
                                          <p:attrName>fill.on</p:attrName>
                                        </p:attrNameLst>
                                      </p:cBhvr>
                                      <p:to>
                                        <p:strVal val="true"/>
                                      </p:to>
                                    </p:set>
                                  </p:childTnLst>
                                  <p:subTnLst>
                                    <p:audio>
                                      <p:cMediaNode>
                                        <p:cTn display="0" masterRel="sameClick">
                                          <p:stCondLst>
                                            <p:cond evt="begin" delay="0">
                                              <p:tn val="5"/>
                                            </p:cond>
                                          </p:stCondLst>
                                          <p:endCondLst>
                                            <p:cond evt="onStopAudio" delay="0">
                                              <p:tgtEl>
                                                <p:sldTgt/>
                                              </p:tgtEl>
                                            </p:cond>
                                          </p:endCondLst>
                                        </p:cTn>
                                        <p:tgtEl>
                                          <p:sndTgt r:embed="rId2" name="respuesta_correcta WAV.wav"/>
                                        </p:tgtEl>
                                      </p:cMediaNode>
                                    </p:audio>
                                  </p:sub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7"/>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1000" fill="hold"/>
                                        <p:tgtEl>
                                          <p:spTgt spid="25"/>
                                        </p:tgtEl>
                                        <p:attrNameLst>
                                          <p:attrName>fillcolor</p:attrName>
                                        </p:attrNameLst>
                                      </p:cBhvr>
                                      <p:to>
                                        <a:srgbClr val="FF0000"/>
                                      </p:to>
                                    </p:animClr>
                                    <p:set>
                                      <p:cBhvr>
                                        <p:cTn id="14" dur="1000" fill="hold"/>
                                        <p:tgtEl>
                                          <p:spTgt spid="25"/>
                                        </p:tgtEl>
                                        <p:attrNameLst>
                                          <p:attrName>fill.type</p:attrName>
                                        </p:attrNameLst>
                                      </p:cBhvr>
                                      <p:to>
                                        <p:strVal val="solid"/>
                                      </p:to>
                                    </p:set>
                                    <p:set>
                                      <p:cBhvr>
                                        <p:cTn id="15" dur="1000" fill="hold"/>
                                        <p:tgtEl>
                                          <p:spTgt spid="25"/>
                                        </p:tgtEl>
                                        <p:attrNameLst>
                                          <p:attrName>fill.on</p:attrName>
                                        </p:attrNameLst>
                                      </p:cBhvr>
                                      <p:to>
                                        <p:strVal val="true"/>
                                      </p:to>
                                    </p:set>
                                  </p:childTnLst>
                                  <p:subTnLst>
                                    <p:audio>
                                      <p:cMediaNode>
                                        <p:cTn display="0" masterRel="sameClick">
                                          <p:stCondLst>
                                            <p:cond evt="begin" delay="0">
                                              <p:tn val="12"/>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1000" fill="hold"/>
                                        <p:tgtEl>
                                          <p:spTgt spid="23"/>
                                        </p:tgtEl>
                                        <p:attrNameLst>
                                          <p:attrName>fillcolor</p:attrName>
                                        </p:attrNameLst>
                                      </p:cBhvr>
                                      <p:to>
                                        <a:srgbClr val="FF0000"/>
                                      </p:to>
                                    </p:animClr>
                                    <p:set>
                                      <p:cBhvr>
                                        <p:cTn id="21" dur="1000" fill="hold"/>
                                        <p:tgtEl>
                                          <p:spTgt spid="23"/>
                                        </p:tgtEl>
                                        <p:attrNameLst>
                                          <p:attrName>fill.type</p:attrName>
                                        </p:attrNameLst>
                                      </p:cBhvr>
                                      <p:to>
                                        <p:strVal val="solid"/>
                                      </p:to>
                                    </p:set>
                                    <p:set>
                                      <p:cBhvr>
                                        <p:cTn id="22" dur="1000" fill="hold"/>
                                        <p:tgtEl>
                                          <p:spTgt spid="23"/>
                                        </p:tgtEl>
                                        <p:attrNameLst>
                                          <p:attrName>fill.on</p:attrName>
                                        </p:attrNameLst>
                                      </p:cBhvr>
                                      <p:to>
                                        <p:strVal val="true"/>
                                      </p:to>
                                    </p:set>
                                  </p:childTnLst>
                                  <p:subTnLst>
                                    <p:audio>
                                      <p:cMediaNode>
                                        <p:cTn display="0" masterRel="sameClick">
                                          <p:stCondLst>
                                            <p:cond evt="begin" delay="0">
                                              <p:tn val="19"/>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1000" fill="hold"/>
                                        <p:tgtEl>
                                          <p:spTgt spid="24"/>
                                        </p:tgtEl>
                                        <p:attrNameLst>
                                          <p:attrName>fillcolor</p:attrName>
                                        </p:attrNameLst>
                                      </p:cBhvr>
                                      <p:to>
                                        <a:srgbClr val="FF0000"/>
                                      </p:to>
                                    </p:animClr>
                                    <p:set>
                                      <p:cBhvr>
                                        <p:cTn id="28" dur="1000" fill="hold"/>
                                        <p:tgtEl>
                                          <p:spTgt spid="24"/>
                                        </p:tgtEl>
                                        <p:attrNameLst>
                                          <p:attrName>fill.type</p:attrName>
                                        </p:attrNameLst>
                                      </p:cBhvr>
                                      <p:to>
                                        <p:strVal val="solid"/>
                                      </p:to>
                                    </p:set>
                                    <p:set>
                                      <p:cBhvr>
                                        <p:cTn id="29" dur="1000" fill="hold"/>
                                        <p:tgtEl>
                                          <p:spTgt spid="24"/>
                                        </p:tgtEl>
                                        <p:attrNameLst>
                                          <p:attrName>fill.on</p:attrName>
                                        </p:attrNameLst>
                                      </p:cBhvr>
                                      <p:to>
                                        <p:strVal val="true"/>
                                      </p:to>
                                    </p:set>
                                  </p:childTnLst>
                                  <p:subTnLst>
                                    <p:audio>
                                      <p:cMediaNode>
                                        <p:cTn display="0" masterRel="sameClick">
                                          <p:stCondLst>
                                            <p:cond evt="begin" delay="0">
                                              <p:tn val="26"/>
                                            </p:cond>
                                          </p:stCondLst>
                                          <p:endCondLst>
                                            <p:cond evt="onStopAudio" delay="0">
                                              <p:tgtEl>
                                                <p:sldTgt/>
                                              </p:tgtEl>
                                            </p:cond>
                                          </p:endCondLst>
                                        </p:cTn>
                                        <p:tgtEl>
                                          <p:sndTgt r:embed="rId3" name="respuesta_incorrecta WAV.wav"/>
                                        </p:tgtEl>
                                      </p:cMediaNode>
                                    </p:audio>
                                  </p:subTnLst>
                                </p:cTn>
                              </p:par>
                            </p:childTnLst>
                          </p:cTn>
                        </p:par>
                      </p:childTnLst>
                    </p:cTn>
                  </p:par>
                </p:childTnLst>
              </p:cTn>
              <p:nextCondLst>
                <p:cond evt="onClick" delay="0">
                  <p:tgtEl>
                    <p:spTgt spid="16"/>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684702"/>
          </a:xfrm>
          <a:prstGeom prst="rect">
            <a:avLst/>
          </a:prstGeom>
        </p:spPr>
      </p:pic>
      <p:sp>
        <p:nvSpPr>
          <p:cNvPr id="3" name="2 Rectángulo redondeado"/>
          <p:cNvSpPr/>
          <p:nvPr/>
        </p:nvSpPr>
        <p:spPr>
          <a:xfrm>
            <a:off x="0" y="3717032"/>
            <a:ext cx="9144000" cy="2967670"/>
          </a:xfrm>
          <a:prstGeom prst="roundRect">
            <a:avLst/>
          </a:prstGeom>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r>
              <a:rPr lang="es-CL" sz="8800" b="1" dirty="0">
                <a:solidFill>
                  <a:schemeClr val="bg1"/>
                </a:solidFill>
                <a:latin typeface="Balloon" pitchFamily="50" charset="0"/>
              </a:rPr>
              <a:t>¡¡¡ Felicidades !!!</a:t>
            </a:r>
          </a:p>
        </p:txBody>
      </p:sp>
      <p:pic>
        <p:nvPicPr>
          <p:cNvPr id="4" name="Imagen 3">
            <a:extLst>
              <a:ext uri="{FF2B5EF4-FFF2-40B4-BE49-F238E27FC236}">
                <a16:creationId xmlns:a16="http://schemas.microsoft.com/office/drawing/2014/main" id="{5B6D954E-670D-4807-84FF-C3BCEA76D629}"/>
              </a:ext>
            </a:extLst>
          </p:cNvPr>
          <p:cNvPicPr/>
          <p:nvPr/>
        </p:nvPicPr>
        <p:blipFill>
          <a:blip r:embed="rId3">
            <a:extLst>
              <a:ext uri="{BEBA8EAE-BF5A-486C-A8C5-ECC9F3942E4B}">
                <a14:imgProps xmlns:a14="http://schemas.microsoft.com/office/drawing/2010/main">
                  <a14:imgLayer r:embed="rId4">
                    <a14:imgEffect>
                      <a14:backgroundRemoval t="0" b="99808" l="0" r="100000">
                        <a14:foregroundMark x1="48017" y1="10000" x2="48017" y2="10000"/>
                        <a14:foregroundMark x1="45094" y1="11731" x2="45094" y2="11731"/>
                        <a14:foregroundMark x1="42797" y1="15577" x2="42797" y2="15577"/>
                        <a14:foregroundMark x1="42380" y1="17692" x2="42380" y2="17692"/>
                        <a14:foregroundMark x1="41962" y1="19231" x2="41962" y2="19231"/>
                        <a14:foregroundMark x1="41545" y1="20962" x2="41545" y2="20962"/>
                        <a14:foregroundMark x1="41336" y1="22308" x2="41336" y2="22308"/>
                        <a14:foregroundMark x1="64301" y1="78654" x2="64301" y2="78654"/>
                        <a14:foregroundMark x1="51357" y1="73269" x2="51357" y2="73269"/>
                        <a14:foregroundMark x1="51357" y1="61538" x2="51357" y2="61538"/>
                        <a14:foregroundMark x1="42171" y1="49231" x2="43841" y2="49615"/>
                        <a14:foregroundMark x1="59916" y1="51154" x2="59916" y2="51154"/>
                        <a14:foregroundMark x1="68058" y1="55192" x2="68058" y2="55192"/>
                        <a14:foregroundMark x1="66597" y1="60769" x2="66597" y2="60769"/>
                        <a14:foregroundMark x1="64718" y1="57885" x2="64718" y2="57885"/>
                        <a14:foregroundMark x1="68685" y1="52692" x2="68685" y2="52692"/>
                        <a14:foregroundMark x1="65136" y1="55192" x2="65136" y2="55192"/>
                        <a14:foregroundMark x1="60752" y1="58846" x2="60752" y2="58846"/>
                        <a14:foregroundMark x1="59081" y1="61538" x2="59081" y2="61538"/>
                        <a14:foregroundMark x1="60543" y1="62308" x2="60543" y2="62308"/>
                        <a14:foregroundMark x1="65762" y1="61538" x2="65762" y2="61538"/>
                        <a14:foregroundMark x1="68894" y1="62308" x2="68894" y2="62308"/>
                        <a14:foregroundMark x1="71816" y1="60769" x2="71816" y2="60769"/>
                        <a14:foregroundMark x1="73486" y1="54423" x2="73486" y2="54423"/>
                        <a14:foregroundMark x1="72025" y1="52115" x2="72025" y2="52115"/>
                        <a14:foregroundMark x1="62839" y1="61346" x2="62839" y2="61346"/>
                        <a14:foregroundMark x1="63674" y1="67115" x2="63674" y2="67115"/>
                        <a14:foregroundMark x1="63674" y1="70577" x2="63674" y2="70577"/>
                        <a14:foregroundMark x1="63883" y1="71731" x2="63883" y2="71731"/>
                        <a14:foregroundMark x1="64301" y1="75000" x2="64301" y2="75769"/>
                        <a14:foregroundMark x1="63466" y1="73077" x2="63466" y2="73077"/>
                        <a14:foregroundMark x1="52401" y1="60769" x2="52401" y2="60769"/>
                        <a14:foregroundMark x1="52401" y1="53846" x2="52401" y2="53846"/>
                        <a14:foregroundMark x1="51775" y1="52692" x2="51775" y2="52692"/>
                        <a14:foregroundMark x1="50522" y1="50962" x2="50522" y2="50962"/>
                        <a14:foregroundMark x1="45929" y1="53269" x2="48225" y2="57500"/>
                        <a14:foregroundMark x1="53862" y1="71923" x2="55324" y2="75577"/>
                        <a14:foregroundMark x1="60125" y1="90192" x2="60125" y2="90192"/>
                        <a14:foregroundMark x1="52401" y1="94231" x2="52401" y2="94231"/>
                        <a14:foregroundMark x1="53236" y1="89423" x2="53236" y2="89423"/>
                        <a14:foregroundMark x1="52401" y1="86923" x2="52401" y2="86923"/>
                        <a14:foregroundMark x1="60125" y1="75577" x2="60125" y2="75577"/>
                        <a14:foregroundMark x1="56367" y1="69808" x2="56367" y2="69808"/>
                        <a14:foregroundMark x1="45929" y1="57308" x2="45929" y2="57308"/>
                        <a14:foregroundMark x1="45929" y1="56154" x2="47182" y2="61538"/>
                        <a14:foregroundMark x1="47182" y1="61538" x2="47182" y2="61538"/>
                        <a14:foregroundMark x1="63466" y1="53269" x2="63466" y2="53269"/>
                        <a14:foregroundMark x1="57620" y1="93654" x2="57620" y2="93654"/>
                        <a14:foregroundMark x1="81420" y1="35577" x2="81420" y2="35577"/>
                        <a14:foregroundMark x1="61587" y1="90192" x2="61587" y2="90192"/>
                      </a14:backgroundRemoval>
                    </a14:imgEffect>
                  </a14:imgLayer>
                </a14:imgProps>
              </a:ext>
              <a:ext uri="{28A0092B-C50C-407E-A947-70E740481C1C}">
                <a14:useLocalDpi xmlns:a14="http://schemas.microsoft.com/office/drawing/2010/main" val="0"/>
              </a:ext>
            </a:extLst>
          </a:blip>
          <a:stretch>
            <a:fillRect/>
          </a:stretch>
        </p:blipFill>
        <p:spPr>
          <a:xfrm>
            <a:off x="6372200" y="692696"/>
            <a:ext cx="2651524" cy="3225688"/>
          </a:xfrm>
          <a:prstGeom prst="rect">
            <a:avLst/>
          </a:prstGeom>
        </p:spPr>
      </p:pic>
      <p:pic>
        <p:nvPicPr>
          <p:cNvPr id="5" name="Imagen 4" descr="C:\Users\Dm\Desktop\ESCUDO-removebg-preview.png">
            <a:extLst>
              <a:ext uri="{FF2B5EF4-FFF2-40B4-BE49-F238E27FC236}">
                <a16:creationId xmlns:a16="http://schemas.microsoft.com/office/drawing/2014/main" id="{67BE904D-C5CA-4341-B1DF-CAE0DEDD9228}"/>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8061" y="146872"/>
            <a:ext cx="1570070" cy="1793324"/>
          </a:xfrm>
          <a:prstGeom prst="rect">
            <a:avLst/>
          </a:prstGeom>
          <a:noFill/>
          <a:ln>
            <a:noFill/>
          </a:ln>
          <a:effectLst>
            <a:glow rad="228600">
              <a:schemeClr val="accent1">
                <a:satMod val="175000"/>
                <a:alpha val="40000"/>
              </a:schemeClr>
            </a:glow>
          </a:effectLst>
        </p:spPr>
      </p:pic>
    </p:spTree>
    <p:extLst>
      <p:ext uri="{BB962C8B-B14F-4D97-AF65-F5344CB8AC3E}">
        <p14:creationId xmlns:p14="http://schemas.microsoft.com/office/powerpoint/2010/main" val="246375125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1947</TotalTime>
  <Words>861</Words>
  <Application>Microsoft Office PowerPoint</Application>
  <PresentationFormat>Presentación en pantalla (4:3)</PresentationFormat>
  <Paragraphs>174</Paragraphs>
  <Slides>19</Slides>
  <Notes>0</Notes>
  <HiddenSlides>0</HiddenSlides>
  <MMClips>2</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19</vt:i4>
      </vt:variant>
    </vt:vector>
  </HeadingPairs>
  <TitlesOfParts>
    <vt:vector size="23" baseType="lpstr">
      <vt:lpstr>Arial</vt:lpstr>
      <vt:lpstr>Balloon</vt:lpstr>
      <vt:lpstr>Calibri</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Junaeb</dc:creator>
  <cp:lastModifiedBy>LIA</cp:lastModifiedBy>
  <cp:revision>50</cp:revision>
  <dcterms:created xsi:type="dcterms:W3CDTF">2017-05-18T03:14:52Z</dcterms:created>
  <dcterms:modified xsi:type="dcterms:W3CDTF">2023-11-22T00:53:23Z</dcterms:modified>
</cp:coreProperties>
</file>