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5DA"/>
    <a:srgbClr val="9933FF"/>
    <a:srgbClr val="FA06BA"/>
    <a:srgbClr val="009900"/>
    <a:srgbClr val="CC0000"/>
    <a:srgbClr val="FF6600"/>
    <a:srgbClr val="99FF33"/>
    <a:srgbClr val="71031C"/>
    <a:srgbClr val="8000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55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7229A-24F9-4499-B175-3005C35AA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BAC575-81DB-411A-919F-FFFA76016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F65F16-77E6-4BAD-9337-143FFB711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20187-3C9A-4E97-A721-A74A98C20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18FF09-E46C-425C-8C93-97D358DE6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649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26D73-6D63-44B9-B990-C92296B62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DF589C-8C95-4915-8B17-EF8DB30F7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00D82D-A386-40CC-97F6-4994715C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4D868-4052-4EBD-B4AD-2B3451C20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EA0165-F968-462F-A08A-10799251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37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A7E8D-A0D9-4C99-8A09-AF37C246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A784F-FF16-4EFC-9BA4-32EA4DC5C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1B2E97-FD6A-4AC7-9E6F-B57B00BFE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D2811A-5B13-453B-B22B-729A9D2A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38AD76-21BD-46FA-929E-24615C4D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804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54597-1CC8-4E01-BDCE-93EE079D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9C28D8-7F9E-45BF-8F06-206B56CC4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310B07-B796-4E30-9503-D8C258362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C8E481-637C-4CE6-B059-8591A79F3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56FCB2-3AAE-42AB-9E9C-FB505A96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C8BFEC-4013-4BA3-B779-43ED091B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0434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D1C7A-F57F-44C6-9D24-5B1FED798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7E9CD6-238F-4EF7-A148-29F27FE0B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BBD70D-47E4-4335-B2E2-2EC49D2B6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5B9355-CA9B-4AE5-A516-2C1C3AFDF3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B57024-F77F-4F24-8801-0544A9BFE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326C8C3-76D2-49BD-B2CB-A4749679C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0609AC-3E4F-4834-B1EF-0E8F295A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DA92FBC-CD2A-449B-BB9B-55A91E70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2394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19BA0-482A-4595-B651-1C079729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DE35F73-8721-456B-9647-102552F39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3D667C-EE9C-4ACA-BB6E-B35BDEA5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9EB1FDB-ECED-4157-9651-E4E9E9AF4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5829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5FED9B-1AE3-4FED-8100-9ECFA96F4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571398-836D-409D-9766-68427305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CED02A-0B3B-439E-8B26-29A1D22F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91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C16FF-894A-4069-8B59-200180740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273DED-17BF-434D-AABB-518D132FF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99DB49-E075-4DA2-BE66-331FD7BB1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8A9DFD-A967-4479-9260-BD00160B6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9E723-E268-46BE-9E25-1695E633C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1C87F6-1048-42A1-9AE1-71DD5FE48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9689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8EA7A-837E-40A5-8B5E-7395C1C5A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D88128-0A20-43D1-8727-6190AEC2C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B4330FF-5216-48CA-9511-1CAA4019D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2A7B7B-8B0F-46D4-97D6-0A6AC5E4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9604A2-66BA-4711-812A-E6088DD82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EAF518-17F2-4FF8-8A20-DC4F8FB2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7412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A3E04-F222-48F4-9B83-5D961EE9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64DB2A-1EBF-496F-BE26-102306E7C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24548D-0DB5-4651-92CE-FA1E92535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69314E-4655-47BF-8761-AD9955A8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1C678F-709C-44DC-A997-759420E9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302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063E47-579B-4EAC-80FE-06AA48157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993AF3-0D1D-4841-A3A4-94BB61BE0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7159BE-6F5A-46C9-BD16-CFC7E269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C1592-084B-4ACA-947F-E910CF5FF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4F08E5-EA49-4F68-A7FA-26E5E68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5067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8C80CE7-B089-4140-B445-570C3444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49E32F-26D0-40C4-A64D-06C68B3F4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EB1899-A6B7-4D52-A4D6-E74CD4951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26CC6-8B32-4E4F-9E10-B0CDA2B7B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86A4AB-EE68-478E-84BF-2CA35AFE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1069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EF22432-E1FE-482E-82F7-74F4E06D28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5" t="2226" r="1525" b="1434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B4B7881-91B1-4E14-8E6B-010B847FDC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254" y="2718485"/>
            <a:ext cx="2342298" cy="413951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7DF0ED-0386-42E5-B078-C723BC307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10" y="2549864"/>
            <a:ext cx="2193032" cy="43615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550A19-821A-4DFB-A747-23EA381836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428" y="2683552"/>
            <a:ext cx="2562460" cy="42093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8FC7C97-7AC7-4B05-8976-2D0D2A2FBC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21" y="2702021"/>
            <a:ext cx="2282879" cy="415597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0BF233E-7171-4B3E-9D08-74EB4561A2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17" y="5290196"/>
            <a:ext cx="1693376" cy="165309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7DE03A6-BE02-4EE6-83E6-020105919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509" y="5204903"/>
            <a:ext cx="1376463" cy="175382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942B534-B908-4908-841F-09382F6028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10" y="5103947"/>
            <a:ext cx="1310743" cy="1863008"/>
          </a:xfrm>
          <a:prstGeom prst="rect">
            <a:avLst/>
          </a:prstGeom>
        </p:spPr>
      </p:pic>
      <p:pic>
        <p:nvPicPr>
          <p:cNvPr id="14" name="Musica Infantil Para Videos Musica De Fondo Feliz Musica Instrumental_50k">
            <a:hlinkClick r:id="" action="ppaction://media"/>
            <a:extLst>
              <a:ext uri="{FF2B5EF4-FFF2-40B4-BE49-F238E27FC236}">
                <a16:creationId xmlns:a16="http://schemas.microsoft.com/office/drawing/2014/main" id="{3447C098-1001-473D-80CC-F8A691C20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964755" y="134358"/>
            <a:ext cx="878307" cy="878307"/>
          </a:xfrm>
          <a:prstGeom prst="rect">
            <a:avLst/>
          </a:prstGeom>
        </p:spPr>
      </p:pic>
      <p:pic>
        <p:nvPicPr>
          <p:cNvPr id="3" name="Imagen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2A09A1-85AB-4D79-BBF5-6E0975C01EB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22033"/>
          <a:stretch/>
        </p:blipFill>
        <p:spPr>
          <a:xfrm>
            <a:off x="4715135" y="1666357"/>
            <a:ext cx="2761727" cy="101719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328E179-A2AE-42E4-BC9A-0DEAC2C86DC2}"/>
              </a:ext>
            </a:extLst>
          </p:cNvPr>
          <p:cNvSpPr txBox="1"/>
          <p:nvPr/>
        </p:nvSpPr>
        <p:spPr>
          <a:xfrm>
            <a:off x="250535" y="143605"/>
            <a:ext cx="94435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dirty="0">
                <a:latin typeface="Berlin Sans FB Demi" panose="020E0802020502020306" pitchFamily="34" charset="0"/>
              </a:rPr>
              <a:t>L</a:t>
            </a:r>
            <a:r>
              <a:rPr lang="es-ES" sz="8000" dirty="0">
                <a:solidFill>
                  <a:srgbClr val="009900"/>
                </a:solidFill>
                <a:latin typeface="Berlin Sans FB Demi" panose="020E0802020502020306" pitchFamily="34" charset="0"/>
              </a:rPr>
              <a:t>E</a:t>
            </a:r>
            <a:r>
              <a:rPr lang="es-ES" sz="8000" dirty="0">
                <a:solidFill>
                  <a:srgbClr val="9933FF"/>
                </a:solidFill>
                <a:latin typeface="Berlin Sans FB Demi" panose="020E0802020502020306" pitchFamily="34" charset="0"/>
              </a:rPr>
              <a:t>C</a:t>
            </a:r>
            <a:r>
              <a:rPr lang="es-ES" sz="8000" dirty="0">
                <a:solidFill>
                  <a:srgbClr val="CC0000"/>
                </a:solidFill>
                <a:latin typeface="Berlin Sans FB Demi" panose="020E0802020502020306" pitchFamily="34" charset="0"/>
              </a:rPr>
              <a:t>T</a:t>
            </a:r>
            <a:r>
              <a:rPr lang="es-ES" sz="8000" dirty="0">
                <a:solidFill>
                  <a:srgbClr val="FFFF00"/>
                </a:solidFill>
                <a:latin typeface="Berlin Sans FB Demi" panose="020E0802020502020306" pitchFamily="34" charset="0"/>
              </a:rPr>
              <a:t>U</a:t>
            </a:r>
            <a:r>
              <a:rPr lang="es-ES" sz="8000" dirty="0">
                <a:solidFill>
                  <a:srgbClr val="0070C0"/>
                </a:solidFill>
                <a:latin typeface="Berlin Sans FB Demi" panose="020E0802020502020306" pitchFamily="34" charset="0"/>
              </a:rPr>
              <a:t>R</a:t>
            </a:r>
            <a:r>
              <a:rPr lang="es-ES" sz="8000" dirty="0">
                <a:solidFill>
                  <a:srgbClr val="009900"/>
                </a:solidFill>
                <a:latin typeface="Berlin Sans FB Demi" panose="020E0802020502020306" pitchFamily="34" charset="0"/>
              </a:rPr>
              <a:t>A </a:t>
            </a:r>
            <a:r>
              <a:rPr lang="es-ES" sz="8000" dirty="0">
                <a:solidFill>
                  <a:srgbClr val="9933FF"/>
                </a:solidFill>
                <a:latin typeface="Berlin Sans FB Demi" panose="020E0802020502020306" pitchFamily="34" charset="0"/>
              </a:rPr>
              <a:t>D</a:t>
            </a:r>
            <a:r>
              <a:rPr lang="es-ES" sz="8000" dirty="0">
                <a:solidFill>
                  <a:srgbClr val="FF0000"/>
                </a:solidFill>
                <a:latin typeface="Berlin Sans FB Demi" panose="020E0802020502020306" pitchFamily="34" charset="0"/>
              </a:rPr>
              <a:t>I</a:t>
            </a:r>
            <a:r>
              <a:rPr lang="es-ES" sz="8000" dirty="0">
                <a:solidFill>
                  <a:srgbClr val="FFFF00"/>
                </a:solidFill>
                <a:latin typeface="Berlin Sans FB Demi" panose="020E0802020502020306" pitchFamily="34" charset="0"/>
              </a:rPr>
              <a:t>R</a:t>
            </a:r>
            <a:r>
              <a:rPr lang="es-ES" sz="8000" dirty="0">
                <a:solidFill>
                  <a:srgbClr val="FFC000"/>
                </a:solidFill>
                <a:latin typeface="Berlin Sans FB Demi" panose="020E0802020502020306" pitchFamily="34" charset="0"/>
              </a:rPr>
              <a:t>I</a:t>
            </a:r>
            <a:r>
              <a:rPr lang="es-ES" sz="8000" dirty="0">
                <a:solidFill>
                  <a:srgbClr val="FA06BA"/>
                </a:solidFill>
                <a:latin typeface="Berlin Sans FB Demi" panose="020E0802020502020306" pitchFamily="34" charset="0"/>
              </a:rPr>
              <a:t>G</a:t>
            </a:r>
            <a:r>
              <a:rPr lang="es-ES" sz="8000" dirty="0">
                <a:solidFill>
                  <a:srgbClr val="00B0F0"/>
                </a:solidFill>
                <a:latin typeface="Berlin Sans FB Demi" panose="020E0802020502020306" pitchFamily="34" charset="0"/>
              </a:rPr>
              <a:t>I</a:t>
            </a:r>
            <a:r>
              <a:rPr lang="es-ES" sz="8000" dirty="0">
                <a:solidFill>
                  <a:srgbClr val="9933FF"/>
                </a:solidFill>
                <a:latin typeface="Berlin Sans FB Demi" panose="020E0802020502020306" pitchFamily="34" charset="0"/>
              </a:rPr>
              <a:t>D</a:t>
            </a:r>
            <a:r>
              <a:rPr lang="es-ES" sz="8000" dirty="0"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</a:rPr>
              <a:t>A</a:t>
            </a:r>
            <a:endParaRPr lang="es-CO" sz="8000" dirty="0">
              <a:latin typeface="Berlin Sans FB Demi" panose="020E0802020502020306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897BC34F-C027-405B-9D85-F6EB73D2A4E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193" y="244613"/>
            <a:ext cx="2426450" cy="233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6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3636" numSld="999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" y="0"/>
            <a:ext cx="12178748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961C299-C594-4425-ABFF-C9EA23FC03E3}"/>
              </a:ext>
            </a:extLst>
          </p:cNvPr>
          <p:cNvSpPr txBox="1"/>
          <p:nvPr/>
        </p:nvSpPr>
        <p:spPr>
          <a:xfrm>
            <a:off x="4293705" y="81808"/>
            <a:ext cx="26106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b="1" i="0" dirty="0">
                <a:solidFill>
                  <a:srgbClr val="FF0000"/>
                </a:solidFill>
                <a:effectLst/>
                <a:latin typeface="KG Neatly Printed" panose="02000506000000020003" pitchFamily="2" charset="0"/>
              </a:rPr>
              <a:t>E</a:t>
            </a:r>
            <a:r>
              <a:rPr lang="es-CO" sz="4800" b="1" i="0" dirty="0">
                <a:effectLst/>
                <a:latin typeface="KG Neatly Printed" panose="02000506000000020003" pitchFamily="2" charset="0"/>
              </a:rPr>
              <a:t>l leopardo:</a:t>
            </a:r>
          </a:p>
          <a:p>
            <a:endParaRPr lang="es-CO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D597077-5AAC-46DB-8685-D9ACCF6F9A85}"/>
              </a:ext>
            </a:extLst>
          </p:cNvPr>
          <p:cNvSpPr txBox="1"/>
          <p:nvPr/>
        </p:nvSpPr>
        <p:spPr>
          <a:xfrm>
            <a:off x="-4321" y="988315"/>
            <a:ext cx="111848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E</a:t>
            </a:r>
            <a:r>
              <a:rPr lang="es-ES" sz="4400" b="1" dirty="0">
                <a:latin typeface="KG Neatly Printed" panose="02000506000000020003" pitchFamily="2" charset="0"/>
              </a:rPr>
              <a:t>l leopardo es un precioso animal que pertenece a la familia de los grandes felinos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4400" b="1" dirty="0">
                <a:latin typeface="KG Neatly Printed" panose="02000506000000020003" pitchFamily="2" charset="0"/>
              </a:rPr>
              <a:t> 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S</a:t>
            </a:r>
            <a:r>
              <a:rPr lang="es-ES" sz="4400" b="1" dirty="0">
                <a:latin typeface="KG Neatly Printed" panose="02000506000000020003" pitchFamily="2" charset="0"/>
              </a:rPr>
              <a:t>u pelaje es de color </a:t>
            </a:r>
          </a:p>
          <a:p>
            <a:r>
              <a:rPr lang="es-ES" sz="4400" b="1" dirty="0">
                <a:latin typeface="KG Neatly Printed" panose="02000506000000020003" pitchFamily="2" charset="0"/>
              </a:rPr>
              <a:t>amarillo salpicado con manchas negras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4400" b="1" dirty="0">
                <a:latin typeface="KG Neatly Printed" panose="02000506000000020003" pitchFamily="2" charset="0"/>
              </a:rPr>
              <a:t> 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C</a:t>
            </a:r>
            <a:r>
              <a:rPr lang="es-ES" sz="4400" b="1" dirty="0">
                <a:latin typeface="KG Neatly Printed" panose="02000506000000020003" pitchFamily="2" charset="0"/>
              </a:rPr>
              <a:t>uando su pelo es totalmente oscuro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400" b="1" dirty="0">
                <a:latin typeface="KG Neatly Printed" panose="02000506000000020003" pitchFamily="2" charset="0"/>
              </a:rPr>
              <a:t> se le conoce con el nombre de </a:t>
            </a:r>
          </a:p>
          <a:p>
            <a:r>
              <a:rPr lang="es-ES" sz="4400" b="1" dirty="0">
                <a:latin typeface="KG Neatly Printed" panose="02000506000000020003" pitchFamily="2" charset="0"/>
              </a:rPr>
              <a:t>pantera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44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31E5BEFD-754D-4CC0-84C4-52B1C1ACFE28}"/>
              </a:ext>
            </a:extLst>
          </p:cNvPr>
          <p:cNvSpPr txBox="1"/>
          <p:nvPr/>
        </p:nvSpPr>
        <p:spPr>
          <a:xfrm>
            <a:off x="6626" y="4606367"/>
            <a:ext cx="111848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L</a:t>
            </a:r>
            <a:r>
              <a:rPr lang="es-ES" sz="4400" b="1" dirty="0">
                <a:latin typeface="KG Neatly Printed" panose="02000506000000020003" pitchFamily="2" charset="0"/>
              </a:rPr>
              <a:t>os leopardos son capaces de vivir en lugares muy diferentes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400" b="1" dirty="0">
                <a:latin typeface="KG Neatly Printed" panose="02000506000000020003" pitchFamily="2" charset="0"/>
              </a:rPr>
              <a:t> como en los bosques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400" b="1" dirty="0">
                <a:latin typeface="KG Neatly Printed" panose="02000506000000020003" pitchFamily="2" charset="0"/>
              </a:rPr>
              <a:t> en las montañas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 </a:t>
            </a:r>
            <a:r>
              <a:rPr lang="es-ES" sz="4400" b="1" dirty="0">
                <a:latin typeface="KG Neatly Printed" panose="02000506000000020003" pitchFamily="2" charset="0"/>
              </a:rPr>
              <a:t>en zonas casi desérticas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… ¡S</a:t>
            </a:r>
            <a:r>
              <a:rPr lang="es-ES" sz="4400" b="1" dirty="0">
                <a:latin typeface="KG Neatly Printed" panose="02000506000000020003" pitchFamily="2" charset="0"/>
              </a:rPr>
              <a:t>e adaptan a casi todo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!</a:t>
            </a:r>
            <a:endParaRPr lang="es-CO" sz="44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FD24C92-7092-47AC-93AC-264A3B599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94" y="0"/>
            <a:ext cx="1189581" cy="114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9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79167E-6 -2.59259E-6 L -4.791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" y="0"/>
            <a:ext cx="12178748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D597077-5AAC-46DB-8685-D9ACCF6F9A85}"/>
              </a:ext>
            </a:extLst>
          </p:cNvPr>
          <p:cNvSpPr txBox="1"/>
          <p:nvPr/>
        </p:nvSpPr>
        <p:spPr>
          <a:xfrm>
            <a:off x="-37070" y="4405"/>
            <a:ext cx="111848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S</a:t>
            </a:r>
            <a:r>
              <a:rPr lang="es-ES" sz="4000" b="1" dirty="0">
                <a:latin typeface="KG Neatly Printed" panose="02000506000000020003" pitchFamily="2" charset="0"/>
              </a:rPr>
              <a:t>on animales muy fuertes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000" b="1" dirty="0">
                <a:latin typeface="KG Neatly Printed" panose="02000506000000020003" pitchFamily="2" charset="0"/>
              </a:rPr>
              <a:t> ágiles y flexibles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 P</a:t>
            </a:r>
            <a:r>
              <a:rPr lang="es-ES" sz="4000" b="1" dirty="0">
                <a:latin typeface="KG Neatly Printed" panose="02000506000000020003" pitchFamily="2" charset="0"/>
              </a:rPr>
              <a:t>asan gran parte de su tiempo subidos a los árboles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4000" b="1" dirty="0">
                <a:latin typeface="KG Neatly Printed" panose="02000506000000020003" pitchFamily="2" charset="0"/>
              </a:rPr>
              <a:t> 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A</a:t>
            </a:r>
            <a:r>
              <a:rPr lang="es-ES" sz="4000" b="1" dirty="0">
                <a:latin typeface="KG Neatly Printed" panose="02000506000000020003" pitchFamily="2" charset="0"/>
              </a:rPr>
              <a:t>llí no sólo descansan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000" b="1" dirty="0">
                <a:latin typeface="KG Neatly Printed" panose="02000506000000020003" pitchFamily="2" charset="0"/>
              </a:rPr>
              <a:t> sino que desde las alturas vigilan a sus posibles presas y saltan sobre ellas en un abrir y cerrar de ojos en cuanto tienen la oportunidad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4000" b="1" dirty="0">
                <a:latin typeface="KG Neatly Printed" panose="02000506000000020003" pitchFamily="2" charset="0"/>
              </a:rPr>
              <a:t> 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S</a:t>
            </a:r>
            <a:r>
              <a:rPr lang="es-ES" sz="4000" b="1" dirty="0">
                <a:latin typeface="KG Neatly Printed" panose="02000506000000020003" pitchFamily="2" charset="0"/>
              </a:rPr>
              <a:t>uelen cazar en la oscuridad de la noche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40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31E5BEFD-754D-4CC0-84C4-52B1C1ACFE28}"/>
              </a:ext>
            </a:extLst>
          </p:cNvPr>
          <p:cNvSpPr txBox="1"/>
          <p:nvPr/>
        </p:nvSpPr>
        <p:spPr>
          <a:xfrm>
            <a:off x="6626" y="2876421"/>
            <a:ext cx="112009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E</a:t>
            </a:r>
            <a:r>
              <a:rPr lang="es-ES" sz="4000" b="1" dirty="0">
                <a:latin typeface="KG Neatly Printed" panose="02000506000000020003" pitchFamily="2" charset="0"/>
              </a:rPr>
              <a:t>l leopardo se alimenta de monos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000" b="1" dirty="0">
                <a:latin typeface="KG Neatly Printed" panose="02000506000000020003" pitchFamily="2" charset="0"/>
              </a:rPr>
              <a:t> conejos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000" b="1" dirty="0">
                <a:latin typeface="KG Neatly Printed" panose="02000506000000020003" pitchFamily="2" charset="0"/>
              </a:rPr>
              <a:t> ciervos y otros muchos animales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000" b="1" dirty="0">
                <a:latin typeface="KG Neatly Printed" panose="02000506000000020003" pitchFamily="2" charset="0"/>
              </a:rPr>
              <a:t> tanto grandes como pequeños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4000" b="1" dirty="0">
                <a:latin typeface="KG Neatly Printed" panose="02000506000000020003" pitchFamily="2" charset="0"/>
              </a:rPr>
              <a:t> Sus patas son muy robustas y tiene unas mandíbulas tan potentes que es capaz de sujetar con ellas a sus presas y transportarlas hasta las ramas del árbol con la boca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4000" b="1" dirty="0">
                <a:latin typeface="KG Neatly Printed" panose="02000506000000020003" pitchFamily="2" charset="0"/>
              </a:rPr>
              <a:t> 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A</a:t>
            </a:r>
            <a:r>
              <a:rPr lang="es-ES" sz="4000" b="1" dirty="0">
                <a:latin typeface="KG Neatly Printed" panose="02000506000000020003" pitchFamily="2" charset="0"/>
              </a:rPr>
              <a:t>llí arriba guarda la comida durante días asegurándose de que esté a salvo y nadie le robe el botín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40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59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" y="0"/>
            <a:ext cx="12178748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D597077-5AAC-46DB-8685-D9ACCF6F9A85}"/>
              </a:ext>
            </a:extLst>
          </p:cNvPr>
          <p:cNvSpPr txBox="1"/>
          <p:nvPr/>
        </p:nvSpPr>
        <p:spPr>
          <a:xfrm>
            <a:off x="-37070" y="4405"/>
            <a:ext cx="111848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E</a:t>
            </a:r>
            <a:r>
              <a:rPr lang="es-ES" sz="4000" b="1" dirty="0">
                <a:latin typeface="KG Neatly Printed" panose="02000506000000020003" pitchFamily="2" charset="0"/>
              </a:rPr>
              <a:t>s un animal tan inteligente y tiene tan perfeccionado su sistema de caza, que es capaz de hacerse el dormido para que otros animales más inocentes y curiosos se acerquen y saltar sobre ellos cuando los tiene al lado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4000" b="1" dirty="0">
                <a:latin typeface="KG Neatly Printed" panose="02000506000000020003" pitchFamily="2" charset="0"/>
              </a:rPr>
              <a:t> 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T</a:t>
            </a:r>
            <a:r>
              <a:rPr lang="es-ES" sz="4000" b="1" dirty="0">
                <a:latin typeface="KG Neatly Printed" panose="02000506000000020003" pitchFamily="2" charset="0"/>
              </a:rPr>
              <a:t>ambién es un buen nadador e incluso puede llegar a pescar peces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40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31E5BEFD-754D-4CC0-84C4-52B1C1ACFE28}"/>
              </a:ext>
            </a:extLst>
          </p:cNvPr>
          <p:cNvSpPr txBox="1"/>
          <p:nvPr/>
        </p:nvSpPr>
        <p:spPr>
          <a:xfrm>
            <a:off x="-9491" y="3174504"/>
            <a:ext cx="11200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H</a:t>
            </a:r>
            <a:r>
              <a:rPr lang="es-ES" sz="4000" b="1" dirty="0">
                <a:latin typeface="KG Neatly Printed" panose="02000506000000020003" pitchFamily="2" charset="0"/>
              </a:rPr>
              <a:t>ay quien confunde el leopardo con el guepardo por su parecido pelaje a manchas, pero son animales diferentes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4000" b="1" dirty="0">
                <a:latin typeface="KG Neatly Printed" panose="02000506000000020003" pitchFamily="2" charset="0"/>
              </a:rPr>
              <a:t> 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E</a:t>
            </a:r>
            <a:r>
              <a:rPr lang="es-ES" sz="4000" b="1" dirty="0">
                <a:latin typeface="KG Neatly Printed" panose="02000506000000020003" pitchFamily="2" charset="0"/>
              </a:rPr>
              <a:t>l leopardo es más grande pero en cambio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000" b="1" dirty="0">
                <a:latin typeface="KG Neatly Printed" panose="02000506000000020003" pitchFamily="2" charset="0"/>
              </a:rPr>
              <a:t> el guepardo es más veloz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40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04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rco niña | Class jobs, Melonheadz teacher, Teacher resources">
            <a:extLst>
              <a:ext uri="{FF2B5EF4-FFF2-40B4-BE49-F238E27FC236}">
                <a16:creationId xmlns:a16="http://schemas.microsoft.com/office/drawing/2014/main" id="{3312BA68-0039-464F-931F-E7DD6036E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7FFEE3E-4A57-4179-B3E6-3006F779B5EC}"/>
              </a:ext>
            </a:extLst>
          </p:cNvPr>
          <p:cNvSpPr txBox="1"/>
          <p:nvPr/>
        </p:nvSpPr>
        <p:spPr>
          <a:xfrm>
            <a:off x="4880919" y="665998"/>
            <a:ext cx="3929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A</a:t>
            </a:r>
            <a:r>
              <a:rPr lang="es-ES" sz="4800" b="1" dirty="0">
                <a:latin typeface="KG Neatly Printed" panose="02000506000000020003" pitchFamily="2" charset="0"/>
              </a:rPr>
              <a:t>nálisis de lectura</a:t>
            </a:r>
            <a:r>
              <a:rPr lang="es-ES" sz="48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:</a:t>
            </a:r>
            <a:endParaRPr lang="es-CO" sz="48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99B4E6-4C85-44C0-A0F2-D95C36418BA7}"/>
              </a:ext>
            </a:extLst>
          </p:cNvPr>
          <p:cNvSpPr txBox="1"/>
          <p:nvPr/>
        </p:nvSpPr>
        <p:spPr>
          <a:xfrm>
            <a:off x="3212757" y="1340822"/>
            <a:ext cx="85261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i="0" dirty="0">
                <a:solidFill>
                  <a:srgbClr val="FF0000"/>
                </a:solidFill>
                <a:effectLst/>
                <a:latin typeface="KG Neatly Printed" panose="02000506000000020003" pitchFamily="2" charset="0"/>
              </a:rPr>
              <a:t>S</a:t>
            </a:r>
            <a:r>
              <a:rPr lang="es-ES" sz="3600" b="1" i="0" dirty="0">
                <a:effectLst/>
                <a:latin typeface="KG Neatly Printed" panose="02000506000000020003" pitchFamily="2" charset="0"/>
              </a:rPr>
              <a:t>eñala si son </a:t>
            </a:r>
            <a:r>
              <a:rPr lang="es-ES" sz="3600" b="1" i="0" dirty="0">
                <a:solidFill>
                  <a:srgbClr val="FF0000"/>
                </a:solidFill>
                <a:effectLst/>
                <a:latin typeface="KG Neatly Printed" panose="02000506000000020003" pitchFamily="2" charset="0"/>
              </a:rPr>
              <a:t>VERDADERAS</a:t>
            </a:r>
            <a:r>
              <a:rPr lang="es-ES" sz="3600" b="1" i="0" dirty="0">
                <a:effectLst/>
                <a:latin typeface="KG Neatly Printed" panose="02000506000000020003" pitchFamily="2" charset="0"/>
              </a:rPr>
              <a:t> o </a:t>
            </a:r>
            <a:r>
              <a:rPr lang="es-ES" sz="3600" b="1" i="0" dirty="0">
                <a:solidFill>
                  <a:srgbClr val="FF0000"/>
                </a:solidFill>
                <a:effectLst/>
                <a:latin typeface="KG Neatly Printed" panose="02000506000000020003" pitchFamily="2" charset="0"/>
              </a:rPr>
              <a:t>FALSAS</a:t>
            </a:r>
            <a:r>
              <a:rPr lang="es-ES" sz="3600" b="1" i="0" dirty="0">
                <a:effectLst/>
                <a:latin typeface="KG Neatly Printed" panose="02000506000000020003" pitchFamily="2" charset="0"/>
              </a:rPr>
              <a:t> las siguientes afirmaciones sobre el </a:t>
            </a:r>
            <a:r>
              <a:rPr lang="es-ES" sz="3600" b="1" i="0" dirty="0">
                <a:solidFill>
                  <a:srgbClr val="FF0000"/>
                </a:solidFill>
                <a:effectLst/>
                <a:latin typeface="KG Neatly Printed" panose="02000506000000020003" pitchFamily="2" charset="0"/>
              </a:rPr>
              <a:t>LEOPARDO.</a:t>
            </a:r>
            <a:endParaRPr lang="es-CO" sz="36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A0C3FE9-5043-4A46-BBE4-EA61607160E7}"/>
              </a:ext>
            </a:extLst>
          </p:cNvPr>
          <p:cNvSpPr txBox="1"/>
          <p:nvPr/>
        </p:nvSpPr>
        <p:spPr>
          <a:xfrm>
            <a:off x="3212757" y="2571929"/>
            <a:ext cx="5301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E</a:t>
            </a:r>
            <a:r>
              <a:rPr lang="es-ES" sz="3600" b="1" dirty="0">
                <a:latin typeface="KG Neatly Printed" panose="02000506000000020003" pitchFamily="2" charset="0"/>
              </a:rPr>
              <a:t>l guepardo no tiene manchas</a:t>
            </a:r>
            <a:endParaRPr lang="es-CO" sz="3600" b="1" dirty="0">
              <a:latin typeface="KG Neatly Printed" panose="02000506000000020003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F30F297-5376-4B15-A939-CC8E62A0BD21}"/>
              </a:ext>
            </a:extLst>
          </p:cNvPr>
          <p:cNvSpPr txBox="1"/>
          <p:nvPr/>
        </p:nvSpPr>
        <p:spPr>
          <a:xfrm>
            <a:off x="8810368" y="2541151"/>
            <a:ext cx="457200" cy="707886"/>
          </a:xfrm>
          <a:prstGeom prst="rect">
            <a:avLst/>
          </a:prstGeom>
          <a:solidFill>
            <a:srgbClr val="00D5DA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4000" b="1" dirty="0"/>
              <a:t>v</a:t>
            </a:r>
            <a:endParaRPr lang="es-CO" sz="4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B5A2EFD-B777-41EC-80CF-B7B8E7599DBA}"/>
              </a:ext>
            </a:extLst>
          </p:cNvPr>
          <p:cNvSpPr txBox="1"/>
          <p:nvPr/>
        </p:nvSpPr>
        <p:spPr>
          <a:xfrm>
            <a:off x="9518821" y="2547215"/>
            <a:ext cx="457200" cy="707886"/>
          </a:xfrm>
          <a:prstGeom prst="rect">
            <a:avLst/>
          </a:prstGeom>
          <a:solidFill>
            <a:srgbClr val="00D5DA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4000" b="1" dirty="0"/>
              <a:t>F</a:t>
            </a:r>
            <a:endParaRPr lang="es-CO" sz="40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38A7574-626B-400F-A70A-B5A7361F8ED0}"/>
              </a:ext>
            </a:extLst>
          </p:cNvPr>
          <p:cNvSpPr txBox="1"/>
          <p:nvPr/>
        </p:nvSpPr>
        <p:spPr>
          <a:xfrm>
            <a:off x="3126261" y="3281808"/>
            <a:ext cx="54616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E</a:t>
            </a:r>
            <a:r>
              <a:rPr lang="es-ES" sz="3600" b="1" dirty="0">
                <a:latin typeface="KG Neatly Printed" panose="02000506000000020003" pitchFamily="2" charset="0"/>
              </a:rPr>
              <a:t>l leopardo y el guepardo son el mismo animal.</a:t>
            </a:r>
            <a:endParaRPr lang="es-CO" sz="3600" b="1" dirty="0">
              <a:latin typeface="KG Neatly Printed" panose="020005060000000200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4A6D2FD-D454-4F9E-A401-4549C5C7AB50}"/>
              </a:ext>
            </a:extLst>
          </p:cNvPr>
          <p:cNvSpPr txBox="1"/>
          <p:nvPr/>
        </p:nvSpPr>
        <p:spPr>
          <a:xfrm>
            <a:off x="8798014" y="3468022"/>
            <a:ext cx="457200" cy="707886"/>
          </a:xfrm>
          <a:prstGeom prst="rect">
            <a:avLst/>
          </a:prstGeom>
          <a:solidFill>
            <a:srgbClr val="00D5DA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4000" b="1" dirty="0"/>
              <a:t>v</a:t>
            </a:r>
            <a:endParaRPr lang="es-CO" sz="40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5A9BC6-25D0-40A7-81A1-5E866D22002D}"/>
              </a:ext>
            </a:extLst>
          </p:cNvPr>
          <p:cNvSpPr txBox="1"/>
          <p:nvPr/>
        </p:nvSpPr>
        <p:spPr>
          <a:xfrm>
            <a:off x="9506467" y="3474086"/>
            <a:ext cx="457200" cy="707886"/>
          </a:xfrm>
          <a:prstGeom prst="rect">
            <a:avLst/>
          </a:prstGeom>
          <a:solidFill>
            <a:srgbClr val="00D5DA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4000" b="1" dirty="0"/>
              <a:t>F</a:t>
            </a:r>
            <a:endParaRPr lang="es-CO" sz="40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F498035-58E7-4F5D-BA57-F9B6AA5C6C62}"/>
              </a:ext>
            </a:extLst>
          </p:cNvPr>
          <p:cNvSpPr txBox="1"/>
          <p:nvPr/>
        </p:nvSpPr>
        <p:spPr>
          <a:xfrm>
            <a:off x="3076833" y="4450499"/>
            <a:ext cx="54616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E</a:t>
            </a:r>
            <a:r>
              <a:rPr lang="es-ES" sz="3600" b="1" dirty="0">
                <a:latin typeface="KG Neatly Printed" panose="02000506000000020003" pitchFamily="2" charset="0"/>
              </a:rPr>
              <a:t>l guepardo es más veloz que el leopardo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3600" b="1" dirty="0">
                <a:latin typeface="KG Neatly Printed" panose="02000506000000020003" pitchFamily="2" charset="0"/>
              </a:rPr>
              <a:t> </a:t>
            </a:r>
            <a:endParaRPr lang="es-CO" sz="3600" b="1" dirty="0">
              <a:latin typeface="KG Neatly Printed" panose="02000506000000020003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F3E444C-BA20-434A-A7F6-02A8FA3937B6}"/>
              </a:ext>
            </a:extLst>
          </p:cNvPr>
          <p:cNvSpPr txBox="1"/>
          <p:nvPr/>
        </p:nvSpPr>
        <p:spPr>
          <a:xfrm>
            <a:off x="8798014" y="4624356"/>
            <a:ext cx="457200" cy="707886"/>
          </a:xfrm>
          <a:prstGeom prst="rect">
            <a:avLst/>
          </a:prstGeom>
          <a:solidFill>
            <a:srgbClr val="00D5DA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4000" b="1" dirty="0"/>
              <a:t>v</a:t>
            </a:r>
            <a:endParaRPr lang="es-CO" sz="4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48C7802-F74C-4067-85BA-49B062377F94}"/>
              </a:ext>
            </a:extLst>
          </p:cNvPr>
          <p:cNvSpPr txBox="1"/>
          <p:nvPr/>
        </p:nvSpPr>
        <p:spPr>
          <a:xfrm>
            <a:off x="9481753" y="4630420"/>
            <a:ext cx="457200" cy="707886"/>
          </a:xfrm>
          <a:prstGeom prst="rect">
            <a:avLst/>
          </a:prstGeom>
          <a:solidFill>
            <a:srgbClr val="00D5DA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4000" b="1" dirty="0"/>
              <a:t>F</a:t>
            </a:r>
            <a:endParaRPr lang="es-CO" sz="4000" b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47310A8-882F-4AE5-AEA3-58A6B1D97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894" y="5332242"/>
            <a:ext cx="1652106" cy="15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9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45833E-6 -2.22222E-6 L 1.45833E-6 -0.07222 " pathEditMode="relative" rAng="0" ptsTypes="AA">
                                      <p:cBhvr>
                                        <p:cTn id="2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-2.59259E-6 L -2.08333E-6 -0.07222 " pathEditMode="relative" rAng="0" ptsTypes="AA">
                                      <p:cBhvr>
                                        <p:cTn id="3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rco niña | Class jobs, Melonheadz teacher, Teacher resources">
            <a:extLst>
              <a:ext uri="{FF2B5EF4-FFF2-40B4-BE49-F238E27FC236}">
                <a16:creationId xmlns:a16="http://schemas.microsoft.com/office/drawing/2014/main" id="{3312BA68-0039-464F-931F-E7DD6036E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A0C3FE9-5043-4A46-BBE4-EA61607160E7}"/>
              </a:ext>
            </a:extLst>
          </p:cNvPr>
          <p:cNvSpPr txBox="1"/>
          <p:nvPr/>
        </p:nvSpPr>
        <p:spPr>
          <a:xfrm>
            <a:off x="2959448" y="688198"/>
            <a:ext cx="7111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E</a:t>
            </a:r>
            <a:r>
              <a:rPr lang="es-ES" sz="3600" b="1" dirty="0">
                <a:latin typeface="KG Neatly Printed" panose="02000506000000020003" pitchFamily="2" charset="0"/>
              </a:rPr>
              <a:t>l leopardo es más pequeño que el guepardo</a:t>
            </a:r>
            <a:endParaRPr lang="es-CO" sz="3600" b="1" dirty="0">
              <a:latin typeface="KG Neatly Printed" panose="02000506000000020003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F30F297-5376-4B15-A939-CC8E62A0BD21}"/>
              </a:ext>
            </a:extLst>
          </p:cNvPr>
          <p:cNvSpPr txBox="1"/>
          <p:nvPr/>
        </p:nvSpPr>
        <p:spPr>
          <a:xfrm>
            <a:off x="9934844" y="804109"/>
            <a:ext cx="457200" cy="707886"/>
          </a:xfrm>
          <a:prstGeom prst="rect">
            <a:avLst/>
          </a:prstGeom>
          <a:solidFill>
            <a:srgbClr val="00D5DA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4000" b="1" dirty="0"/>
              <a:t>v</a:t>
            </a:r>
            <a:endParaRPr lang="es-CO" sz="4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B5A2EFD-B777-41EC-80CF-B7B8E7599DBA}"/>
              </a:ext>
            </a:extLst>
          </p:cNvPr>
          <p:cNvSpPr txBox="1"/>
          <p:nvPr/>
        </p:nvSpPr>
        <p:spPr>
          <a:xfrm>
            <a:off x="10579452" y="820540"/>
            <a:ext cx="457200" cy="707886"/>
          </a:xfrm>
          <a:prstGeom prst="rect">
            <a:avLst/>
          </a:prstGeom>
          <a:solidFill>
            <a:srgbClr val="00D5DA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4000" b="1" dirty="0"/>
              <a:t>F</a:t>
            </a:r>
            <a:endParaRPr lang="es-CO" sz="4000" b="1" dirty="0"/>
          </a:p>
        </p:txBody>
      </p:sp>
      <p:pic>
        <p:nvPicPr>
          <p:cNvPr id="15" name="Imagen 14" descr="Diferencias entre guepardo y leopardo">
            <a:extLst>
              <a:ext uri="{FF2B5EF4-FFF2-40B4-BE49-F238E27FC236}">
                <a16:creationId xmlns:a16="http://schemas.microsoft.com/office/drawing/2014/main" id="{ACF49657-8FCE-4C3D-B0C6-83A314C7E9F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817" y="1779374"/>
            <a:ext cx="6983636" cy="4274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6582490-EE8B-4464-B728-69664CFE88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894" y="5332242"/>
            <a:ext cx="1652106" cy="15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9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E-6 -2.96296E-6 L 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359</Words>
  <Application>Microsoft Office PowerPoint</Application>
  <PresentationFormat>Panorámica</PresentationFormat>
  <Paragraphs>24</Paragraphs>
  <Slides>6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Arial</vt:lpstr>
      <vt:lpstr>Berlin Sans FB Demi</vt:lpstr>
      <vt:lpstr>Calibri</vt:lpstr>
      <vt:lpstr>Calibri Light</vt:lpstr>
      <vt:lpstr>KG Neatly Printed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LIA</cp:lastModifiedBy>
  <cp:revision>38</cp:revision>
  <dcterms:created xsi:type="dcterms:W3CDTF">2021-08-20T16:04:58Z</dcterms:created>
  <dcterms:modified xsi:type="dcterms:W3CDTF">2023-10-15T03:18:32Z</dcterms:modified>
</cp:coreProperties>
</file>