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3" r:id="rId3"/>
    <p:sldId id="264" r:id="rId4"/>
    <p:sldId id="265" r:id="rId5"/>
    <p:sldId id="266" r:id="rId6"/>
    <p:sldId id="267" r:id="rId7"/>
    <p:sldId id="268" r:id="rId8"/>
    <p:sldId id="257" r:id="rId9"/>
    <p:sldId id="269" r:id="rId10"/>
    <p:sldId id="270" r:id="rId11"/>
    <p:sldId id="258" r:id="rId12"/>
    <p:sldId id="262" r:id="rId13"/>
    <p:sldId id="271" r:id="rId14"/>
    <p:sldId id="260" r:id="rId15"/>
    <p:sldId id="259" r:id="rId16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5DA"/>
    <a:srgbClr val="9933FF"/>
    <a:srgbClr val="FA06BA"/>
    <a:srgbClr val="009900"/>
    <a:srgbClr val="CC0000"/>
    <a:srgbClr val="FF6600"/>
    <a:srgbClr val="99FF33"/>
    <a:srgbClr val="71031C"/>
    <a:srgbClr val="8000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7229A-24F9-4499-B175-3005C35AA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AC575-81DB-411A-919F-FFFA76016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65F16-77E6-4BAD-9337-143FFB71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20187-3C9A-4E97-A721-A74A98C2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8FF09-E46C-425C-8C93-97D358DE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26D73-6D63-44B9-B990-C92296B6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F589C-8C95-4915-8B17-EF8DB30F7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00D82D-A386-40CC-97F6-4994715C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4D868-4052-4EBD-B4AD-2B3451C2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EA0165-F968-462F-A08A-10799251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37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A7E8D-A0D9-4C99-8A09-AF37C2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A784F-FF16-4EFC-9BA4-32EA4DC5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B2E97-FD6A-4AC7-9E6F-B57B00BF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2811A-5B13-453B-B22B-729A9D2A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38AD76-21BD-46FA-929E-24615C4D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804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54597-1CC8-4E01-BDCE-93EE079D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C28D8-7F9E-45BF-8F06-206B56CC4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310B07-B796-4E30-9503-D8C258362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C8E481-637C-4CE6-B059-8591A79F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56FCB2-3AAE-42AB-9E9C-FB505A96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C8BFEC-4013-4BA3-B779-43ED091B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43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D1C7A-F57F-44C6-9D24-5B1FED79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7E9CD6-238F-4EF7-A148-29F27FE0B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BBD70D-47E4-4335-B2E2-2EC49D2B6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5B9355-CA9B-4AE5-A516-2C1C3AFDF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B57024-F77F-4F24-8801-0544A9BFE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26C8C3-76D2-49BD-B2CB-A4749679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0609AC-3E4F-4834-B1EF-0E8F295A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A92FBC-CD2A-449B-BB9B-55A91E70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394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19BA0-482A-4595-B651-1C079729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DE35F73-8721-456B-9647-102552F3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3D667C-EE9C-4ACA-BB6E-B35BDEA5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EB1FDB-ECED-4157-9651-E4E9E9AF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829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5FED9B-1AE3-4FED-8100-9ECFA96F4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571398-836D-409D-9766-68427305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CED02A-0B3B-439E-8B26-29A1D22F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16FF-894A-4069-8B59-20018074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73DED-17BF-434D-AABB-518D132FF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99DB49-E075-4DA2-BE66-331FD7BB1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8A9DFD-A967-4479-9260-BD00160B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9E723-E268-46BE-9E25-1695E633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1C87F6-1048-42A1-9AE1-71DD5FE4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689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8EA7A-837E-40A5-8B5E-7395C1C5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D88128-0A20-43D1-8727-6190AEC2C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4330FF-5216-48CA-9511-1CAA4019D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2A7B7B-8B0F-46D4-97D6-0A6AC5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604A2-66BA-4711-812A-E6088DD8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EAF518-17F2-4FF8-8A20-DC4F8FB2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412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A3E04-F222-48F4-9B83-5D961EE9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64DB2A-1EBF-496F-BE26-102306E7C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24548D-0DB5-4651-92CE-FA1E9253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9314E-4655-47BF-8761-AD9955A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C678F-709C-44DC-A997-759420E9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302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063E47-579B-4EAC-80FE-06AA48157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993AF3-0D1D-4841-A3A4-94BB61BE0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7159BE-6F5A-46C9-BD16-CFC7E269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C1592-084B-4ACA-947F-E910CF5F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F08E5-EA49-4F68-A7FA-26E5E68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06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C80CE7-B089-4140-B445-570C3444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49E32F-26D0-40C4-A64D-06C68B3F4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EB1899-A6B7-4D52-A4D6-E74CD4951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26CC6-8B32-4E4F-9E10-B0CDA2B7B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6A4AB-EE68-478E-84BF-2CA35AFE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0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12.xml"/><Relationship Id="rId1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slide" Target="slide9.xml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" Type="http://schemas.openxmlformats.org/officeDocument/2006/relationships/slide" Target="slide13.xml"/><Relationship Id="rId16" Type="http://schemas.openxmlformats.org/officeDocument/2006/relationships/image" Target="../media/image22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slide" Target="slide11.xml"/><Relationship Id="rId5" Type="http://schemas.openxmlformats.org/officeDocument/2006/relationships/image" Target="../media/image16.png"/><Relationship Id="rId15" Type="http://schemas.openxmlformats.org/officeDocument/2006/relationships/slide" Target="slide14.xml"/><Relationship Id="rId10" Type="http://schemas.openxmlformats.org/officeDocument/2006/relationships/image" Target="../media/image19.png"/><Relationship Id="rId19" Type="http://schemas.openxmlformats.org/officeDocument/2006/relationships/image" Target="../media/image24.png"/><Relationship Id="rId4" Type="http://schemas.openxmlformats.org/officeDocument/2006/relationships/slide" Target="slide10.xml"/><Relationship Id="rId9" Type="http://schemas.openxmlformats.org/officeDocument/2006/relationships/slide" Target="slide15.xml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F22432-E1FE-482E-82F7-74F4E06D2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B4B7881-91B1-4E14-8E6B-010B847FDC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54" y="2718485"/>
            <a:ext cx="2342298" cy="41395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7DF0ED-0386-42E5-B078-C723BC307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10" y="2549864"/>
            <a:ext cx="2193032" cy="43615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550A19-821A-4DFB-A747-23EA381836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28" y="2683552"/>
            <a:ext cx="2562460" cy="42093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8FC7C97-7AC7-4B05-8976-2D0D2A2FBC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21" y="2702021"/>
            <a:ext cx="2282879" cy="415597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BF233E-7171-4B3E-9D08-74EB4561A2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17" y="5290196"/>
            <a:ext cx="1693376" cy="165309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DE03A6-BE02-4EE6-83E6-020105919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09" y="5204903"/>
            <a:ext cx="1376463" cy="17538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942B534-B908-4908-841F-09382F6028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10" y="5103947"/>
            <a:ext cx="1310743" cy="1863008"/>
          </a:xfrm>
          <a:prstGeom prst="rect">
            <a:avLst/>
          </a:prstGeom>
        </p:spPr>
      </p:pic>
      <p:pic>
        <p:nvPicPr>
          <p:cNvPr id="14" name="Musica Infantil Para Videos Musica De Fondo Feliz Musica Instrumental_50k">
            <a:hlinkClick r:id="" action="ppaction://media"/>
            <a:extLst>
              <a:ext uri="{FF2B5EF4-FFF2-40B4-BE49-F238E27FC236}">
                <a16:creationId xmlns:a16="http://schemas.microsoft.com/office/drawing/2014/main" id="{3447C098-1001-473D-80CC-F8A691C2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64755" y="134358"/>
            <a:ext cx="878307" cy="878307"/>
          </a:xfrm>
          <a:prstGeom prst="rect">
            <a:avLst/>
          </a:prstGeom>
        </p:spPr>
      </p:pic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2A09A1-85AB-4D79-BBF5-6E0975C01EB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22033"/>
          <a:stretch/>
        </p:blipFill>
        <p:spPr>
          <a:xfrm>
            <a:off x="4715135" y="1666357"/>
            <a:ext cx="2761727" cy="101719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328E179-A2AE-42E4-BC9A-0DEAC2C86DC2}"/>
              </a:ext>
            </a:extLst>
          </p:cNvPr>
          <p:cNvSpPr txBox="1"/>
          <p:nvPr/>
        </p:nvSpPr>
        <p:spPr>
          <a:xfrm>
            <a:off x="250535" y="143605"/>
            <a:ext cx="94435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dirty="0">
                <a:latin typeface="Berlin Sans FB Demi" panose="020E0802020502020306" pitchFamily="34" charset="0"/>
              </a:rPr>
              <a:t>L</a:t>
            </a:r>
            <a:r>
              <a:rPr lang="es-ES" sz="8000" dirty="0">
                <a:solidFill>
                  <a:srgbClr val="009900"/>
                </a:solidFill>
                <a:latin typeface="Berlin Sans FB Demi" panose="020E0802020502020306" pitchFamily="34" charset="0"/>
              </a:rPr>
              <a:t>E</a:t>
            </a:r>
            <a:r>
              <a:rPr lang="es-ES" sz="8000" dirty="0">
                <a:solidFill>
                  <a:srgbClr val="9933FF"/>
                </a:solidFill>
                <a:latin typeface="Berlin Sans FB Demi" panose="020E0802020502020306" pitchFamily="34" charset="0"/>
              </a:rPr>
              <a:t>C</a:t>
            </a:r>
            <a:r>
              <a:rPr lang="es-ES" sz="8000" dirty="0">
                <a:solidFill>
                  <a:srgbClr val="CC0000"/>
                </a:solidFill>
                <a:latin typeface="Berlin Sans FB Demi" panose="020E0802020502020306" pitchFamily="34" charset="0"/>
              </a:rPr>
              <a:t>T</a:t>
            </a:r>
            <a:r>
              <a:rPr lang="es-ES" sz="8000" dirty="0">
                <a:solidFill>
                  <a:srgbClr val="FFFF00"/>
                </a:solidFill>
                <a:latin typeface="Berlin Sans FB Demi" panose="020E0802020502020306" pitchFamily="34" charset="0"/>
              </a:rPr>
              <a:t>U</a:t>
            </a:r>
            <a:r>
              <a:rPr lang="es-ES" sz="8000" dirty="0">
                <a:solidFill>
                  <a:srgbClr val="0070C0"/>
                </a:solidFill>
                <a:latin typeface="Berlin Sans FB Demi" panose="020E0802020502020306" pitchFamily="34" charset="0"/>
              </a:rPr>
              <a:t>R</a:t>
            </a:r>
            <a:r>
              <a:rPr lang="es-ES" sz="8000" dirty="0">
                <a:solidFill>
                  <a:srgbClr val="009900"/>
                </a:solidFill>
                <a:latin typeface="Berlin Sans FB Demi" panose="020E0802020502020306" pitchFamily="34" charset="0"/>
              </a:rPr>
              <a:t>A </a:t>
            </a:r>
            <a:r>
              <a:rPr lang="es-ES" sz="8000" dirty="0">
                <a:solidFill>
                  <a:srgbClr val="9933FF"/>
                </a:solidFill>
                <a:latin typeface="Berlin Sans FB Demi" panose="020E0802020502020306" pitchFamily="34" charset="0"/>
              </a:rPr>
              <a:t>D</a:t>
            </a:r>
            <a:r>
              <a:rPr lang="es-ES" sz="8000" dirty="0">
                <a:solidFill>
                  <a:srgbClr val="FF0000"/>
                </a:solidFill>
                <a:latin typeface="Berlin Sans FB Demi" panose="020E0802020502020306" pitchFamily="34" charset="0"/>
              </a:rPr>
              <a:t>I</a:t>
            </a:r>
            <a:r>
              <a:rPr lang="es-ES" sz="8000" dirty="0">
                <a:solidFill>
                  <a:srgbClr val="FFFF00"/>
                </a:solidFill>
                <a:latin typeface="Berlin Sans FB Demi" panose="020E0802020502020306" pitchFamily="34" charset="0"/>
              </a:rPr>
              <a:t>R</a:t>
            </a:r>
            <a:r>
              <a:rPr lang="es-ES" sz="8000" dirty="0">
                <a:solidFill>
                  <a:srgbClr val="FFC000"/>
                </a:solidFill>
                <a:latin typeface="Berlin Sans FB Demi" panose="020E0802020502020306" pitchFamily="34" charset="0"/>
              </a:rPr>
              <a:t>I</a:t>
            </a:r>
            <a:r>
              <a:rPr lang="es-ES" sz="8000" dirty="0">
                <a:solidFill>
                  <a:srgbClr val="FA06BA"/>
                </a:solidFill>
                <a:latin typeface="Berlin Sans FB Demi" panose="020E0802020502020306" pitchFamily="34" charset="0"/>
              </a:rPr>
              <a:t>G</a:t>
            </a:r>
            <a:r>
              <a:rPr lang="es-ES" sz="8000" dirty="0">
                <a:solidFill>
                  <a:srgbClr val="00B0F0"/>
                </a:solidFill>
                <a:latin typeface="Berlin Sans FB Demi" panose="020E0802020502020306" pitchFamily="34" charset="0"/>
              </a:rPr>
              <a:t>I</a:t>
            </a:r>
            <a:r>
              <a:rPr lang="es-ES" sz="8000" dirty="0">
                <a:solidFill>
                  <a:srgbClr val="9933FF"/>
                </a:solidFill>
                <a:latin typeface="Berlin Sans FB Demi" panose="020E0802020502020306" pitchFamily="34" charset="0"/>
              </a:rPr>
              <a:t>D</a:t>
            </a:r>
            <a:r>
              <a:rPr lang="es-ES" sz="8000" dirty="0"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</a:rPr>
              <a:t>A</a:t>
            </a:r>
            <a:endParaRPr lang="es-CO" sz="8000" dirty="0">
              <a:latin typeface="Berlin Sans FB Demi" panose="020E0802020502020306" pitchFamily="34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147310A8-882F-4AE5-AEA3-58A6B1D97F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629" y="483268"/>
            <a:ext cx="2194800" cy="211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636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模板*相框素材】漂亮实用的PPT背景，很多可以直接做图文模板 - 佳人有约飞飞的日志 - 网易博客 | Note writing paper,  Powerpoint background design, Powerpoint background templates">
            <a:extLst>
              <a:ext uri="{FF2B5EF4-FFF2-40B4-BE49-F238E27FC236}">
                <a16:creationId xmlns:a16="http://schemas.microsoft.com/office/drawing/2014/main" id="{67207539-8352-4F88-9628-2EE6EA67D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3102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961C299-C594-4425-ABFF-C9EA23FC03E3}"/>
              </a:ext>
            </a:extLst>
          </p:cNvPr>
          <p:cNvSpPr txBox="1"/>
          <p:nvPr/>
        </p:nvSpPr>
        <p:spPr>
          <a:xfrm>
            <a:off x="4004944" y="355696"/>
            <a:ext cx="546168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C</a:t>
            </a:r>
            <a:r>
              <a:rPr lang="es-CO" sz="4000" b="1" dirty="0">
                <a:latin typeface="KG Neatly Printed" panose="02000506000000020003" pitchFamily="2" charset="0"/>
              </a:rPr>
              <a:t>uriosidades de las jirafas</a:t>
            </a:r>
            <a:r>
              <a:rPr lang="es-CO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:</a:t>
            </a:r>
          </a:p>
          <a:p>
            <a:endParaRPr lang="es-CO" dirty="0"/>
          </a:p>
        </p:txBody>
      </p:sp>
      <p:pic>
        <p:nvPicPr>
          <p:cNvPr id="1034" name="Picture 10" descr="Curiosidades Jirafas">
            <a:extLst>
              <a:ext uri="{FF2B5EF4-FFF2-40B4-BE49-F238E27FC236}">
                <a16:creationId xmlns:a16="http://schemas.microsoft.com/office/drawing/2014/main" id="{00076B1D-EDE4-4513-9771-6C293DD4C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881" y="1340581"/>
            <a:ext cx="9684951" cy="445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7310A8-882F-4AE5-AEA3-58A6B1D9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5" y="96474"/>
            <a:ext cx="1994996" cy="192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9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7 -2.22222E-6 L -2.08333E-7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模板*相框素材】漂亮实用的PPT背景，很多可以直接做图文模板 - 佳人有约飞飞的日志 - 网易博客 | Note writing paper,  Powerpoint background design, Powerpoint background templates">
            <a:extLst>
              <a:ext uri="{FF2B5EF4-FFF2-40B4-BE49-F238E27FC236}">
                <a16:creationId xmlns:a16="http://schemas.microsoft.com/office/drawing/2014/main" id="{67207539-8352-4F88-9628-2EE6EA67D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3" y="-136478"/>
            <a:ext cx="12204853" cy="712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961C299-C594-4425-ABFF-C9EA23FC03E3}"/>
              </a:ext>
            </a:extLst>
          </p:cNvPr>
          <p:cNvSpPr txBox="1"/>
          <p:nvPr/>
        </p:nvSpPr>
        <p:spPr>
          <a:xfrm>
            <a:off x="1583141" y="123684"/>
            <a:ext cx="102904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L</a:t>
            </a:r>
            <a:r>
              <a:rPr lang="es-ES" sz="4000" b="1" dirty="0">
                <a:latin typeface="KG Neatly Printed" panose="02000506000000020003" pitchFamily="2" charset="0"/>
              </a:rPr>
              <a:t>as jirafas son grandes mamíferos que viven a lo largo y ancho del continente africano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4000" b="1" dirty="0">
                <a:latin typeface="KG Neatly Printed" panose="02000506000000020003" pitchFamily="2" charset="0"/>
              </a:rPr>
              <a:t>u hábitat natural son las extensas llanuras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los bosques y las sabanas</a:t>
            </a:r>
            <a:r>
              <a:rPr lang="es-ES" sz="4000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000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7B674C-2CCA-435A-B10E-8B82AB2BAC4F}"/>
              </a:ext>
            </a:extLst>
          </p:cNvPr>
          <p:cNvSpPr txBox="1"/>
          <p:nvPr/>
        </p:nvSpPr>
        <p:spPr>
          <a:xfrm>
            <a:off x="1583141" y="2062676"/>
            <a:ext cx="102904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L</a:t>
            </a:r>
            <a:r>
              <a:rPr lang="es-ES" sz="4000" b="1" dirty="0">
                <a:latin typeface="KG Neatly Printed" panose="02000506000000020003" pitchFamily="2" charset="0"/>
              </a:rPr>
              <a:t>as jirafas tienen el cuerpo estilizado y muy singular gracias a que poseen cuatro grandes patas y un larguísimo cuello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4000" b="1" dirty="0">
                <a:latin typeface="KG Neatly Printed" panose="02000506000000020003" pitchFamily="2" charset="0"/>
              </a:rPr>
              <a:t> 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M</a:t>
            </a:r>
            <a:r>
              <a:rPr lang="es-ES" sz="4000" b="1" dirty="0">
                <a:latin typeface="KG Neatly Printed" panose="02000506000000020003" pitchFamily="2" charset="0"/>
              </a:rPr>
              <a:t>iden hasta seis metros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así que pueden presumir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 </a:t>
            </a:r>
            <a:r>
              <a:rPr lang="es-ES" sz="4000" b="1" dirty="0">
                <a:latin typeface="KG Neatly Printed" panose="02000506000000020003" pitchFamily="2" charset="0"/>
              </a:rPr>
              <a:t>sin temor a equivocarse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de ser los animales más altos del planeta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0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A65C58A-F4F7-4D06-9DD0-569F4C140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78"/>
            <a:ext cx="1696597" cy="16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5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模板*相框素材】漂亮实用的PPT背景，很多可以直接做图文模板 - 佳人有约飞飞的日志 - 网易博客 | Note writing paper,  Powerpoint background design, Powerpoint background templates">
            <a:extLst>
              <a:ext uri="{FF2B5EF4-FFF2-40B4-BE49-F238E27FC236}">
                <a16:creationId xmlns:a16="http://schemas.microsoft.com/office/drawing/2014/main" id="{67207539-8352-4F88-9628-2EE6EA67D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3" y="-136478"/>
            <a:ext cx="12204853" cy="712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961C299-C594-4425-ABFF-C9EA23FC03E3}"/>
              </a:ext>
            </a:extLst>
          </p:cNvPr>
          <p:cNvSpPr txBox="1"/>
          <p:nvPr/>
        </p:nvSpPr>
        <p:spPr>
          <a:xfrm>
            <a:off x="1583141" y="123684"/>
            <a:ext cx="102904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4000" b="1" dirty="0">
                <a:latin typeface="KG Neatly Printed" panose="02000506000000020003" pitchFamily="2" charset="0"/>
              </a:rPr>
              <a:t>n su cabeza destacan dos pequeños cuernos cubiertos de pelo llamados osiconos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y a cada lado de su simpática carita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4000" b="1" dirty="0">
                <a:latin typeface="KG Neatly Printed" panose="02000506000000020003" pitchFamily="2" charset="0"/>
              </a:rPr>
              <a:t> dos enormes ojos saltones que les permiten una visión panorámica de su entorno</a:t>
            </a:r>
            <a:r>
              <a:rPr lang="es-ES" sz="40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40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7B674C-2CCA-435A-B10E-8B82AB2BAC4F}"/>
              </a:ext>
            </a:extLst>
          </p:cNvPr>
          <p:cNvSpPr txBox="1"/>
          <p:nvPr/>
        </p:nvSpPr>
        <p:spPr>
          <a:xfrm>
            <a:off x="1583141" y="2594722"/>
            <a:ext cx="102904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O</a:t>
            </a:r>
            <a:r>
              <a:rPr lang="es-ES" sz="3600" b="1" dirty="0">
                <a:latin typeface="KG Neatly Printed" panose="02000506000000020003" pitchFamily="2" charset="0"/>
              </a:rPr>
              <a:t>tra de sus peculiaridades es que poseen un hermoso pelaje color crema salpicado de manchas en diferentes tonos de marrón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3600" b="1" dirty="0">
                <a:latin typeface="KG Neatly Printed" panose="02000506000000020003" pitchFamily="2" charset="0"/>
              </a:rPr>
              <a:t> 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3600" b="1" dirty="0">
                <a:latin typeface="KG Neatly Printed" panose="02000506000000020003" pitchFamily="2" charset="0"/>
              </a:rPr>
              <a:t>ste pelaje tiene una función fundamentalmente práctica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:</a:t>
            </a:r>
            <a:r>
              <a:rPr lang="es-ES" sz="3600" b="1" dirty="0">
                <a:latin typeface="KG Neatly Printed" panose="02000506000000020003" pitchFamily="2" charset="0"/>
              </a:rPr>
              <a:t> las ayuda a camuflarse para despistar a posibles enemigos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3600" b="1" dirty="0">
                <a:latin typeface="KG Neatly Printed" panose="02000506000000020003" pitchFamily="2" charset="0"/>
              </a:rPr>
              <a:t> 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A</a:t>
            </a:r>
            <a:r>
              <a:rPr lang="es-ES" sz="3600" b="1" dirty="0">
                <a:latin typeface="KG Neatly Printed" panose="02000506000000020003" pitchFamily="2" charset="0"/>
              </a:rPr>
              <a:t>demás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600" b="1" dirty="0">
                <a:latin typeface="KG Neatly Printed" panose="02000506000000020003" pitchFamily="2" charset="0"/>
              </a:rPr>
              <a:t> para reforzar su propia seguridad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600" b="1" dirty="0">
                <a:latin typeface="KG Neatly Printed" panose="02000506000000020003" pitchFamily="2" charset="0"/>
              </a:rPr>
              <a:t> este curioso 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“</a:t>
            </a:r>
            <a:r>
              <a:rPr lang="es-ES" sz="3600" b="1" dirty="0">
                <a:latin typeface="KG Neatly Printed" panose="02000506000000020003" pitchFamily="2" charset="0"/>
              </a:rPr>
              <a:t>abrigo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”</a:t>
            </a:r>
            <a:r>
              <a:rPr lang="es-ES" sz="3600" b="1" dirty="0">
                <a:latin typeface="KG Neatly Printed" panose="02000506000000020003" pitchFamily="2" charset="0"/>
              </a:rPr>
              <a:t> posee un olor natural característico que ahuyenta a los parásitos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36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FC9044D-E8CA-4D4A-94F2-5365E3AFB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78"/>
            <a:ext cx="1696597" cy="16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8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模板*相框素材】漂亮实用的PPT背景，很多可以直接做图文模板 - 佳人有约飞飞的日志 - 网易博客 | Note writing paper,  Powerpoint background design, Powerpoint background templates">
            <a:extLst>
              <a:ext uri="{FF2B5EF4-FFF2-40B4-BE49-F238E27FC236}">
                <a16:creationId xmlns:a16="http://schemas.microsoft.com/office/drawing/2014/main" id="{67207539-8352-4F88-9628-2EE6EA67D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3" y="-136478"/>
            <a:ext cx="12204853" cy="712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961C299-C594-4425-ABFF-C9EA23FC03E3}"/>
              </a:ext>
            </a:extLst>
          </p:cNvPr>
          <p:cNvSpPr txBox="1"/>
          <p:nvPr/>
        </p:nvSpPr>
        <p:spPr>
          <a:xfrm>
            <a:off x="1583141" y="123684"/>
            <a:ext cx="102904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N</a:t>
            </a:r>
            <a:r>
              <a:rPr lang="es-ES" sz="3600" b="1" dirty="0">
                <a:latin typeface="KG Neatly Printed" panose="02000506000000020003" pitchFamily="2" charset="0"/>
              </a:rPr>
              <a:t>o verás nunca a una jirafa alimentarse de carne o pescado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3600" b="1" dirty="0">
                <a:latin typeface="KG Neatly Printed" panose="02000506000000020003" pitchFamily="2" charset="0"/>
              </a:rPr>
              <a:t> 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3600" b="1" dirty="0">
                <a:latin typeface="KG Neatly Printed" panose="02000506000000020003" pitchFamily="2" charset="0"/>
              </a:rPr>
              <a:t>e trata de un animal herbívoro que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600" b="1" dirty="0">
                <a:latin typeface="KG Neatly Printed" panose="02000506000000020003" pitchFamily="2" charset="0"/>
              </a:rPr>
              <a:t> como habrás visto en el zoo o en algún documental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600" b="1" dirty="0">
                <a:latin typeface="KG Neatly Printed" panose="02000506000000020003" pitchFamily="2" charset="0"/>
              </a:rPr>
              <a:t> pasa la mayor parte de su tiempo comiendo 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¿T</a:t>
            </a:r>
            <a:r>
              <a:rPr lang="es-ES" sz="3600" b="1" dirty="0">
                <a:latin typeface="KG Neatly Printed" panose="02000506000000020003" pitchFamily="2" charset="0"/>
              </a:rPr>
              <a:t>e has preguntado alguna vez cuál es la razón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?</a:t>
            </a:r>
            <a:r>
              <a:rPr lang="es-ES" sz="3600" b="1" dirty="0">
                <a:latin typeface="KG Neatly Printed" panose="02000506000000020003" pitchFamily="2" charset="0"/>
              </a:rPr>
              <a:t> 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B</a:t>
            </a:r>
            <a:r>
              <a:rPr lang="es-ES" sz="3600" b="1" dirty="0">
                <a:latin typeface="KG Neatly Printed" panose="02000506000000020003" pitchFamily="2" charset="0"/>
              </a:rPr>
              <a:t>ueno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600" b="1" dirty="0">
                <a:latin typeface="KG Neatly Printed" panose="02000506000000020003" pitchFamily="2" charset="0"/>
              </a:rPr>
              <a:t> es fácil de deducir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:</a:t>
            </a:r>
            <a:r>
              <a:rPr lang="es-ES" sz="3600" b="1" dirty="0">
                <a:latin typeface="KG Neatly Printed" panose="02000506000000020003" pitchFamily="2" charset="0"/>
              </a:rPr>
              <a:t> es tan grande que para sobrevivir necesita ingerir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600" b="1" dirty="0">
                <a:latin typeface="KG Neatly Printed" panose="02000506000000020003" pitchFamily="2" charset="0"/>
              </a:rPr>
              <a:t> como mínimo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600" b="1" dirty="0">
                <a:latin typeface="KG Neatly Printed" panose="02000506000000020003" pitchFamily="2" charset="0"/>
              </a:rPr>
              <a:t> quince kilos de alimento al día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36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7B674C-2CCA-435A-B10E-8B82AB2BAC4F}"/>
              </a:ext>
            </a:extLst>
          </p:cNvPr>
          <p:cNvSpPr txBox="1"/>
          <p:nvPr/>
        </p:nvSpPr>
        <p:spPr>
          <a:xfrm>
            <a:off x="1742365" y="3302758"/>
            <a:ext cx="102904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C</a:t>
            </a:r>
            <a:r>
              <a:rPr lang="es-ES" sz="3600" b="1" dirty="0">
                <a:latin typeface="KG Neatly Printed" panose="02000506000000020003" pitchFamily="2" charset="0"/>
              </a:rPr>
              <a:t>omo es tan alta puede alcanzar con facilidad los frutos de las copas de los árboles a los que los demás animales no pueden acceder ni en sus mejores sueños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3600" b="1" dirty="0">
                <a:latin typeface="KG Neatly Printed" panose="02000506000000020003" pitchFamily="2" charset="0"/>
              </a:rPr>
              <a:t> 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L</a:t>
            </a:r>
            <a:r>
              <a:rPr lang="es-ES" sz="3600" b="1" dirty="0">
                <a:latin typeface="KG Neatly Printed" panose="02000506000000020003" pitchFamily="2" charset="0"/>
              </a:rPr>
              <a:t>os coge hábilmente con ayuda de su lengua grande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dirty="0"/>
              <a:t> </a:t>
            </a:r>
            <a:r>
              <a:rPr lang="es-ES" sz="3600" b="1" dirty="0">
                <a:latin typeface="KG Neatly Printed" panose="02000506000000020003" pitchFamily="2" charset="0"/>
              </a:rPr>
              <a:t>fuerte y prensil</a:t>
            </a:r>
            <a:r>
              <a:rPr lang="es-ES" sz="36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;</a:t>
            </a:r>
            <a:r>
              <a:rPr lang="es-ES" sz="3600" b="1" dirty="0">
                <a:latin typeface="KG Neatly Printed" panose="02000506000000020003" pitchFamily="2" charset="0"/>
              </a:rPr>
              <a:t> esto último significa que la puede retorcer a su antojo para agarrar las ramas de los árboles</a:t>
            </a:r>
            <a:endParaRPr lang="es-CO" sz="36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AB8C312-B147-424C-A7BE-B0710FFE9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78"/>
            <a:ext cx="1696597" cy="16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模板*相框素材】漂亮实用的PPT背景，很多可以直接做图文模板 - 佳人有约飞飞的日志 - 网易博客 | Note writing paper,  Powerpoint background design, Powerpoint background templates">
            <a:extLst>
              <a:ext uri="{FF2B5EF4-FFF2-40B4-BE49-F238E27FC236}">
                <a16:creationId xmlns:a16="http://schemas.microsoft.com/office/drawing/2014/main" id="{67207539-8352-4F88-9628-2EE6EA67D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3" y="-136478"/>
            <a:ext cx="12204853" cy="712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961C299-C594-4425-ABFF-C9EA23FC03E3}"/>
              </a:ext>
            </a:extLst>
          </p:cNvPr>
          <p:cNvSpPr txBox="1"/>
          <p:nvPr/>
        </p:nvSpPr>
        <p:spPr>
          <a:xfrm>
            <a:off x="1583141" y="123684"/>
            <a:ext cx="102904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¡E</a:t>
            </a:r>
            <a:r>
              <a:rPr lang="es-ES" sz="3400" b="1" dirty="0">
                <a:latin typeface="KG Neatly Printed" panose="02000506000000020003" pitchFamily="2" charset="0"/>
              </a:rPr>
              <a:t>l interior de su boca es tan duro y resistente que hasta puede morder ramas cubiertas de espinas sin hacerse ningún daño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!</a:t>
            </a:r>
            <a:endParaRPr lang="es-CO" sz="34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7B674C-2CCA-435A-B10E-8B82AB2BAC4F}"/>
              </a:ext>
            </a:extLst>
          </p:cNvPr>
          <p:cNvSpPr txBox="1"/>
          <p:nvPr/>
        </p:nvSpPr>
        <p:spPr>
          <a:xfrm>
            <a:off x="1596789" y="1116088"/>
            <a:ext cx="102904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L</a:t>
            </a:r>
            <a:r>
              <a:rPr lang="es-ES" sz="3400" b="1" dirty="0">
                <a:latin typeface="KG Neatly Printed" panose="02000506000000020003" pitchFamily="2" charset="0"/>
              </a:rPr>
              <a:t>a jirafa es un rumiante porque masca el alimento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400" b="1" dirty="0">
                <a:latin typeface="KG Neatly Printed" panose="02000506000000020003" pitchFamily="2" charset="0"/>
              </a:rPr>
              <a:t> lo traga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400" b="1" dirty="0">
                <a:latin typeface="KG Neatly Printed" panose="02000506000000020003" pitchFamily="2" charset="0"/>
              </a:rPr>
              <a:t> lo digiere un poco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 </a:t>
            </a:r>
            <a:r>
              <a:rPr lang="es-ES" sz="3400" b="1" dirty="0">
                <a:latin typeface="KG Neatly Printed" panose="02000506000000020003" pitchFamily="2" charset="0"/>
              </a:rPr>
              <a:t>y lo vuelve a llevar a la boca para seguir masticándolo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3400" b="1" dirty="0">
                <a:latin typeface="KG Neatly Printed" panose="02000506000000020003" pitchFamily="2" charset="0"/>
              </a:rPr>
              <a:t> 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E</a:t>
            </a:r>
            <a:r>
              <a:rPr lang="es-ES" sz="3400" b="1" dirty="0">
                <a:latin typeface="KG Neatly Printed" panose="02000506000000020003" pitchFamily="2" charset="0"/>
              </a:rPr>
              <a:t>n cuanto a su menú diario favorito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400" b="1" dirty="0">
                <a:latin typeface="KG Neatly Printed" panose="02000506000000020003" pitchFamily="2" charset="0"/>
              </a:rPr>
              <a:t> no hay duda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:</a:t>
            </a:r>
            <a:r>
              <a:rPr lang="es-ES" sz="3400" b="1" dirty="0">
                <a:latin typeface="KG Neatly Printed" panose="02000506000000020003" pitchFamily="2" charset="0"/>
              </a:rPr>
              <a:t> le chiflan las hojas de acacia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400" b="1" dirty="0">
                <a:latin typeface="KG Neatly Printed" panose="02000506000000020003" pitchFamily="2" charset="0"/>
              </a:rPr>
              <a:t> y como es una glotona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400" b="1" dirty="0">
                <a:latin typeface="KG Neatly Printed" panose="02000506000000020003" pitchFamily="2" charset="0"/>
              </a:rPr>
              <a:t> las come sin parar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r>
              <a:rPr lang="es-ES" sz="3400" b="1" dirty="0">
                <a:latin typeface="KG Neatly Printed" panose="02000506000000020003" pitchFamily="2" charset="0"/>
              </a:rPr>
              <a:t> 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P</a:t>
            </a:r>
            <a:r>
              <a:rPr lang="es-ES" sz="3400" b="1" dirty="0">
                <a:latin typeface="KG Neatly Printed" panose="02000506000000020003" pitchFamily="2" charset="0"/>
              </a:rPr>
              <a:t>or el contrario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</a:t>
            </a:r>
            <a:r>
              <a:rPr lang="es-ES" sz="3400" b="1" dirty="0">
                <a:latin typeface="KG Neatly Printed" panose="02000506000000020003" pitchFamily="2" charset="0"/>
              </a:rPr>
              <a:t> no necesita beber mucha agua y con dormir un par de horitas al día tiene suficiente</a:t>
            </a:r>
            <a:r>
              <a:rPr lang="es-ES" sz="3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34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49A622F-B5E1-4A58-8041-9CA057D8C936}"/>
              </a:ext>
            </a:extLst>
          </p:cNvPr>
          <p:cNvSpPr txBox="1"/>
          <p:nvPr/>
        </p:nvSpPr>
        <p:spPr>
          <a:xfrm>
            <a:off x="1583141" y="4084798"/>
            <a:ext cx="10290412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4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E</a:t>
            </a:r>
            <a:r>
              <a:rPr lang="es-ES" sz="3400" b="1" i="0" dirty="0">
                <a:effectLst/>
                <a:latin typeface="KG Neatly Printed" panose="02000506000000020003" pitchFamily="2" charset="0"/>
              </a:rPr>
              <a:t>n cuanto al carácter hay que decir que</a:t>
            </a:r>
            <a:r>
              <a:rPr lang="es-ES" sz="34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,</a:t>
            </a:r>
            <a:r>
              <a:rPr lang="es-ES" sz="3400" b="1" i="0" dirty="0">
                <a:effectLst/>
                <a:latin typeface="KG Neatly Printed" panose="02000506000000020003" pitchFamily="2" charset="0"/>
              </a:rPr>
              <a:t> aunque a veces los machos se pelean entre sí</a:t>
            </a:r>
            <a:r>
              <a:rPr lang="es-ES" sz="34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,</a:t>
            </a:r>
            <a:r>
              <a:rPr lang="es-ES" sz="3400" b="1" i="0" dirty="0">
                <a:effectLst/>
                <a:latin typeface="KG Neatly Printed" panose="02000506000000020003" pitchFamily="2" charset="0"/>
              </a:rPr>
              <a:t> la jirafa es un animal de carácter tranquilo que vive una media de veinticinco años de forma pacífica junto a sus congéneres</a:t>
            </a:r>
            <a:r>
              <a:rPr lang="es-ES" sz="3600" b="1" i="0" dirty="0">
                <a:solidFill>
                  <a:srgbClr val="FF0000"/>
                </a:solidFill>
                <a:effectLst/>
                <a:latin typeface="KG Neatly Printed" panose="02000506000000020003" pitchFamily="2" charset="0"/>
              </a:rPr>
              <a:t>.</a:t>
            </a:r>
            <a:endParaRPr lang="es-CO" sz="36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DCB08E8-8B31-400B-8AEF-12073561B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78"/>
            <a:ext cx="1696597" cy="16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1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ZUL OSCURO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639" y="807986"/>
            <a:ext cx="1789365" cy="1793404"/>
          </a:xfrm>
          <a:prstGeom prst="rect">
            <a:avLst/>
          </a:prstGeom>
        </p:spPr>
      </p:pic>
      <p:pic>
        <p:nvPicPr>
          <p:cNvPr id="11" name="VERDE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608" y="2383020"/>
            <a:ext cx="1789365" cy="1793404"/>
          </a:xfrm>
          <a:prstGeom prst="rect">
            <a:avLst/>
          </a:prstGeom>
        </p:spPr>
      </p:pic>
      <p:pic>
        <p:nvPicPr>
          <p:cNvPr id="12" name="ROJ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9839" y="4645430"/>
            <a:ext cx="1789365" cy="1793404"/>
          </a:xfrm>
          <a:prstGeom prst="rect">
            <a:avLst/>
          </a:prstGeom>
        </p:spPr>
      </p:pic>
      <p:pic>
        <p:nvPicPr>
          <p:cNvPr id="13" name="ANARANJADO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5431" y="3968451"/>
            <a:ext cx="1789365" cy="1793404"/>
          </a:xfrm>
          <a:prstGeom prst="rect">
            <a:avLst/>
          </a:prstGeom>
        </p:spPr>
      </p:pic>
      <p:pic>
        <p:nvPicPr>
          <p:cNvPr id="14" name="MORADO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2545" y="3968451"/>
            <a:ext cx="1789365" cy="1793404"/>
          </a:xfrm>
          <a:prstGeom prst="rect">
            <a:avLst/>
          </a:prstGeom>
        </p:spPr>
      </p:pic>
      <p:pic>
        <p:nvPicPr>
          <p:cNvPr id="15" name="CELESTE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89013" y="854028"/>
            <a:ext cx="1789365" cy="1793404"/>
          </a:xfrm>
          <a:prstGeom prst="rect">
            <a:avLst/>
          </a:prstGeom>
        </p:spPr>
      </p:pic>
      <p:pic>
        <p:nvPicPr>
          <p:cNvPr id="16" name="AMARILLO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70713" y="177049"/>
            <a:ext cx="1789365" cy="1793404"/>
          </a:xfrm>
          <a:prstGeom prst="rect">
            <a:avLst/>
          </a:prstGeom>
        </p:spPr>
      </p:pic>
      <p:pic>
        <p:nvPicPr>
          <p:cNvPr id="17" name="VERDE CLARO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69470" y="2434376"/>
            <a:ext cx="1793404" cy="1797443"/>
          </a:xfrm>
          <a:prstGeom prst="rect">
            <a:avLst/>
          </a:prstGeom>
        </p:spPr>
      </p:pic>
      <p:sp>
        <p:nvSpPr>
          <p:cNvPr id="21" name="GIRAR PARAR"/>
          <p:cNvSpPr/>
          <p:nvPr/>
        </p:nvSpPr>
        <p:spPr>
          <a:xfrm>
            <a:off x="304037" y="5814690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GIRAR  PARAR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8" name="BOTELLA" descr="Icono De Botella De Soda Ilustración De Dibujos Animados De Icono De Vector  De Botella De Soda Para Diseño Web Ilustraciones Vectoriales, Clip Art  Vectorizado Libre De Derechos. Image 83066882.">
            <a:extLst>
              <a:ext uri="{FF2B5EF4-FFF2-40B4-BE49-F238E27FC236}">
                <a16:creationId xmlns:a16="http://schemas.microsoft.com/office/drawing/2014/main" id="{3C1F8BFD-F62F-445D-89BB-1AE07130D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692" b="96846" l="10000" r="90000">
                        <a14:foregroundMark x1="52846" y1="5846" x2="51615" y2="11538"/>
                        <a14:foregroundMark x1="50462" y1="53231" x2="43538" y2="84231"/>
                        <a14:foregroundMark x1="43308" y1="54923" x2="39231" y2="73231"/>
                        <a14:foregroundMark x1="44000" y1="79462" x2="55923" y2="79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38" r="31224"/>
          <a:stretch/>
        </p:blipFill>
        <p:spPr bwMode="auto">
          <a:xfrm>
            <a:off x="4325277" y="1249754"/>
            <a:ext cx="1412375" cy="407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DF498C5-FC0B-4D1C-858E-E211F2D5A762}"/>
              </a:ext>
            </a:extLst>
          </p:cNvPr>
          <p:cNvSpPr txBox="1"/>
          <p:nvPr/>
        </p:nvSpPr>
        <p:spPr>
          <a:xfrm>
            <a:off x="5336338" y="565767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4098" name="Picture 2" descr="Cartoon clip art, School clipart, School posters">
            <a:extLst>
              <a:ext uri="{FF2B5EF4-FFF2-40B4-BE49-F238E27FC236}">
                <a16:creationId xmlns:a16="http://schemas.microsoft.com/office/drawing/2014/main" id="{96D20748-69CD-4143-9808-31D63B438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711" y="-67390"/>
            <a:ext cx="3579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7A3365C-EE7F-4C4F-A39F-B1AD5A64656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78"/>
            <a:ext cx="2054852" cy="198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5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OJ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26" y="111860"/>
            <a:ext cx="6730947" cy="6746140"/>
          </a:xfrm>
          <a:prstGeom prst="rect">
            <a:avLst/>
          </a:prstGeom>
        </p:spPr>
      </p:pic>
      <p:sp>
        <p:nvSpPr>
          <p:cNvPr id="3" name="GIRAR PARAR">
            <a:hlinkClick r:id="rId3" action="ppaction://hlinksldjump"/>
          </p:cNvPr>
          <p:cNvSpPr/>
          <p:nvPr/>
        </p:nvSpPr>
        <p:spPr>
          <a:xfrm>
            <a:off x="492141" y="5569579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616185" y="1640499"/>
            <a:ext cx="495962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Comic Sans MS" panose="030F0702030302020204" pitchFamily="66" charset="0"/>
              </a:rPr>
              <a:t>¿Dónde viven 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Comic Sans MS" panose="030F0702030302020204" pitchFamily="66" charset="0"/>
              </a:rPr>
              <a:t>las jirafas?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1685BD7-7C55-49BD-A071-4FF781063C6D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7BF0A7D-697C-4774-88F5-DD4FF424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81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ARANJADO">
            <a:extLst>
              <a:ext uri="{FF2B5EF4-FFF2-40B4-BE49-F238E27FC236}">
                <a16:creationId xmlns:a16="http://schemas.microsoft.com/office/drawing/2014/main" id="{9BD78BCB-010C-4BCC-AF2F-97B7EA2AF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408" y="0"/>
            <a:ext cx="6838427" cy="6853862"/>
          </a:xfrm>
          <a:prstGeom prst="rect">
            <a:avLst/>
          </a:prstGeom>
        </p:spPr>
      </p:pic>
      <p:sp>
        <p:nvSpPr>
          <p:cNvPr id="5" name="GIRAR PARAR">
            <a:hlinkClick r:id="rId3" action="ppaction://hlinksldjump"/>
            <a:extLst>
              <a:ext uri="{FF2B5EF4-FFF2-40B4-BE49-F238E27FC236}">
                <a16:creationId xmlns:a16="http://schemas.microsoft.com/office/drawing/2014/main" id="{337F8738-EB36-4A34-8E47-D3D7467338E1}"/>
              </a:ext>
            </a:extLst>
          </p:cNvPr>
          <p:cNvSpPr/>
          <p:nvPr/>
        </p:nvSpPr>
        <p:spPr>
          <a:xfrm>
            <a:off x="492141" y="5781510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DC198F-24F8-4EA8-820B-A25738001CD2}"/>
              </a:ext>
            </a:extLst>
          </p:cNvPr>
          <p:cNvSpPr txBox="1"/>
          <p:nvPr/>
        </p:nvSpPr>
        <p:spPr>
          <a:xfrm>
            <a:off x="3761807" y="1669775"/>
            <a:ext cx="4959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Realiza una descripción sobre </a:t>
            </a:r>
            <a:r>
              <a:rPr lang="en-US" sz="48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cómo</a:t>
            </a:r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 son las jirafas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B3080EF-E202-4F7D-9D29-A948E1C2EC68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89E2038-F4F2-4932-9E84-5499D5476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28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RDE">
            <a:extLst>
              <a:ext uri="{FF2B5EF4-FFF2-40B4-BE49-F238E27FC236}">
                <a16:creationId xmlns:a16="http://schemas.microsoft.com/office/drawing/2014/main" id="{0898A35F-A0D1-4B62-BD8F-4F0B63CBF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340" y="0"/>
            <a:ext cx="6842555" cy="6858000"/>
          </a:xfrm>
          <a:prstGeom prst="rect">
            <a:avLst/>
          </a:prstGeom>
        </p:spPr>
      </p:pic>
      <p:sp>
        <p:nvSpPr>
          <p:cNvPr id="3" name="GIRAR PARAR">
            <a:hlinkClick r:id="rId3" action="ppaction://hlinksldjump"/>
            <a:extLst>
              <a:ext uri="{FF2B5EF4-FFF2-40B4-BE49-F238E27FC236}">
                <a16:creationId xmlns:a16="http://schemas.microsoft.com/office/drawing/2014/main" id="{B2B99C5B-892B-4F45-9643-01F9B8872411}"/>
              </a:ext>
            </a:extLst>
          </p:cNvPr>
          <p:cNvSpPr/>
          <p:nvPr/>
        </p:nvSpPr>
        <p:spPr>
          <a:xfrm>
            <a:off x="287380" y="5728212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B364FAC-2908-4CD3-8A3F-7C32A19E0E77}"/>
              </a:ext>
            </a:extLst>
          </p:cNvPr>
          <p:cNvSpPr txBox="1"/>
          <p:nvPr/>
        </p:nvSpPr>
        <p:spPr>
          <a:xfrm>
            <a:off x="3616186" y="2027903"/>
            <a:ext cx="49596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¿Cuánto pueden llegar a medir las jirafas?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EFA5CBD-8AD0-45F0-BE89-C0FBA1089DFB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CCD2FD7-9D19-4D84-BE38-86EB18E552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41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ELEST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479" y="121024"/>
            <a:ext cx="6721804" cy="673697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3474C4-E8AE-4833-A75E-793FB5518096}"/>
              </a:ext>
            </a:extLst>
          </p:cNvPr>
          <p:cNvSpPr txBox="1"/>
          <p:nvPr/>
        </p:nvSpPr>
        <p:spPr>
          <a:xfrm>
            <a:off x="3610567" y="2293565"/>
            <a:ext cx="49596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¿Qué son los </a:t>
            </a:r>
            <a:r>
              <a:rPr lang="es-E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osiconos</a:t>
            </a:r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" name="GIRAR PARAR">
            <a:hlinkClick r:id="rId3" action="ppaction://hlinksldjump"/>
            <a:extLst>
              <a:ext uri="{FF2B5EF4-FFF2-40B4-BE49-F238E27FC236}">
                <a16:creationId xmlns:a16="http://schemas.microsoft.com/office/drawing/2014/main" id="{10FC8656-CD71-47B9-B6EF-1D6B93948145}"/>
              </a:ext>
            </a:extLst>
          </p:cNvPr>
          <p:cNvSpPr/>
          <p:nvPr/>
        </p:nvSpPr>
        <p:spPr>
          <a:xfrm>
            <a:off x="480903" y="5781510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1DA1EA-DB99-4E04-A7E0-C18807CB59B4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1F13DE8-039B-48FA-9BFE-F534A91E50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68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MARILLO">
            <a:extLst>
              <a:ext uri="{FF2B5EF4-FFF2-40B4-BE49-F238E27FC236}">
                <a16:creationId xmlns:a16="http://schemas.microsoft.com/office/drawing/2014/main" id="{2FF00F0B-9B3F-465B-A21D-606D5C731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284" y="0"/>
            <a:ext cx="6842555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C3474C4-E8AE-4833-A75E-793FB5518096}"/>
              </a:ext>
            </a:extLst>
          </p:cNvPr>
          <p:cNvSpPr txBox="1"/>
          <p:nvPr/>
        </p:nvSpPr>
        <p:spPr>
          <a:xfrm>
            <a:off x="3610568" y="1966018"/>
            <a:ext cx="49596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¿Cómo es el pelaje de las jirafas?</a:t>
            </a:r>
          </a:p>
        </p:txBody>
      </p:sp>
      <p:sp>
        <p:nvSpPr>
          <p:cNvPr id="5" name="GIRAR PARAR">
            <a:hlinkClick r:id="rId3" action="ppaction://hlinksldjump"/>
            <a:extLst>
              <a:ext uri="{FF2B5EF4-FFF2-40B4-BE49-F238E27FC236}">
                <a16:creationId xmlns:a16="http://schemas.microsoft.com/office/drawing/2014/main" id="{D60A6FB2-1146-46C4-B100-FA3FD83CA208}"/>
              </a:ext>
            </a:extLst>
          </p:cNvPr>
          <p:cNvSpPr/>
          <p:nvPr/>
        </p:nvSpPr>
        <p:spPr>
          <a:xfrm>
            <a:off x="333437" y="5781510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F56F985-66AE-466F-A7C0-4FF21C164A9D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0E7D2E5-741D-4AEB-979E-77F106671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03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ZUL OSCURO">
            <a:extLst>
              <a:ext uri="{FF2B5EF4-FFF2-40B4-BE49-F238E27FC236}">
                <a16:creationId xmlns:a16="http://schemas.microsoft.com/office/drawing/2014/main" id="{5B97F303-F9F6-45A2-AB7F-E911215FB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965" y="1"/>
            <a:ext cx="6821574" cy="6836972"/>
          </a:xfrm>
          <a:prstGeom prst="rect">
            <a:avLst/>
          </a:prstGeom>
        </p:spPr>
      </p:pic>
      <p:sp>
        <p:nvSpPr>
          <p:cNvPr id="3" name="GIRAR PARAR">
            <a:hlinkClick r:id="rId3" action="ppaction://hlinksldjump"/>
            <a:extLst>
              <a:ext uri="{FF2B5EF4-FFF2-40B4-BE49-F238E27FC236}">
                <a16:creationId xmlns:a16="http://schemas.microsoft.com/office/drawing/2014/main" id="{CFCEFEB2-4087-4362-B01C-5F445FAA7FDE}"/>
              </a:ext>
            </a:extLst>
          </p:cNvPr>
          <p:cNvSpPr/>
          <p:nvPr/>
        </p:nvSpPr>
        <p:spPr>
          <a:xfrm>
            <a:off x="243645" y="5808928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35818F-614E-4573-946D-7225C4DFCF5F}"/>
              </a:ext>
            </a:extLst>
          </p:cNvPr>
          <p:cNvSpPr txBox="1"/>
          <p:nvPr/>
        </p:nvSpPr>
        <p:spPr>
          <a:xfrm>
            <a:off x="3610568" y="1966018"/>
            <a:ext cx="49596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¿Cuánto alimento ingiere una jirafa al día?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12BCD4A-7717-41EE-80D4-08FDACAD67A4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73A8C4D-0B71-4BA6-8439-F0F3A86C9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R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860" y="125079"/>
            <a:ext cx="6587456" cy="660229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E4BBFF9-D0D3-4CE5-A690-3E4E1CF1ED5F}"/>
              </a:ext>
            </a:extLst>
          </p:cNvPr>
          <p:cNvSpPr txBox="1"/>
          <p:nvPr/>
        </p:nvSpPr>
        <p:spPr>
          <a:xfrm>
            <a:off x="3616186" y="2132216"/>
            <a:ext cx="49596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¿Por qué se dice que la jirafa es un rumiante?</a:t>
            </a:r>
          </a:p>
        </p:txBody>
      </p:sp>
      <p:sp>
        <p:nvSpPr>
          <p:cNvPr id="4" name="GIRAR PARAR">
            <a:hlinkClick r:id="rId3" action="ppaction://hlinksldjump"/>
            <a:extLst>
              <a:ext uri="{FF2B5EF4-FFF2-40B4-BE49-F238E27FC236}">
                <a16:creationId xmlns:a16="http://schemas.microsoft.com/office/drawing/2014/main" id="{88B41FF9-A1AF-487B-8D37-315A830A4696}"/>
              </a:ext>
            </a:extLst>
          </p:cNvPr>
          <p:cNvSpPr/>
          <p:nvPr/>
        </p:nvSpPr>
        <p:spPr>
          <a:xfrm>
            <a:off x="347085" y="5721778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3BA8953-C7F7-4984-8486-4C36D432D3B0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3A99A75-9F46-46B8-A08C-AF133580D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04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RAD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682" y="47065"/>
            <a:ext cx="6748637" cy="676387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D8E68A8-835B-4A57-B24C-A518A72AE16A}"/>
              </a:ext>
            </a:extLst>
          </p:cNvPr>
          <p:cNvSpPr txBox="1"/>
          <p:nvPr/>
        </p:nvSpPr>
        <p:spPr>
          <a:xfrm>
            <a:off x="3616186" y="2295989"/>
            <a:ext cx="49596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omic Sans MS" panose="030F0702030302020204" pitchFamily="66" charset="0"/>
              </a:rPr>
              <a:t>¿Qué aprendiste hoy?</a:t>
            </a:r>
          </a:p>
        </p:txBody>
      </p:sp>
      <p:sp>
        <p:nvSpPr>
          <p:cNvPr id="4" name="GIRAR PARAR">
            <a:hlinkClick r:id="rId3" action="ppaction://hlinksldjump"/>
            <a:extLst>
              <a:ext uri="{FF2B5EF4-FFF2-40B4-BE49-F238E27FC236}">
                <a16:creationId xmlns:a16="http://schemas.microsoft.com/office/drawing/2014/main" id="{3B20886C-E6FB-4F5D-9410-9577E16BC03D}"/>
              </a:ext>
            </a:extLst>
          </p:cNvPr>
          <p:cNvSpPr/>
          <p:nvPr/>
        </p:nvSpPr>
        <p:spPr>
          <a:xfrm>
            <a:off x="263965" y="5678761"/>
            <a:ext cx="1586728" cy="832059"/>
          </a:xfrm>
          <a:prstGeom prst="roundRect">
            <a:avLst>
              <a:gd name="adj" fmla="val 34983"/>
            </a:avLst>
          </a:prstGeom>
          <a:solidFill>
            <a:srgbClr val="FF0000"/>
          </a:solid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ATRÁS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8B43BF2-5425-431D-BB8E-DC36490B10F9}"/>
              </a:ext>
            </a:extLst>
          </p:cNvPr>
          <p:cNvSpPr txBox="1"/>
          <p:nvPr/>
        </p:nvSpPr>
        <p:spPr>
          <a:xfrm>
            <a:off x="8575812" y="5217501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latin typeface="Amore Kiena Italic" panose="02000600000000000000" pitchFamily="50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1793811-84E6-411E-A25B-34C4B4E1D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06" y="111860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0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576</Words>
  <Application>Microsoft Office PowerPoint</Application>
  <PresentationFormat>Panorámica</PresentationFormat>
  <Paragraphs>38</Paragraphs>
  <Slides>15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Amore Kiena Italic</vt:lpstr>
      <vt:lpstr>Arial</vt:lpstr>
      <vt:lpstr>Berlin Sans FB Demi</vt:lpstr>
      <vt:lpstr>Calibri</vt:lpstr>
      <vt:lpstr>Calibri Light</vt:lpstr>
      <vt:lpstr>Comic Sans MS</vt:lpstr>
      <vt:lpstr>KG Neatly Printed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44</cp:revision>
  <dcterms:created xsi:type="dcterms:W3CDTF">2021-08-20T16:04:58Z</dcterms:created>
  <dcterms:modified xsi:type="dcterms:W3CDTF">2023-10-15T03:22:18Z</dcterms:modified>
</cp:coreProperties>
</file>