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8" r:id="rId3"/>
    <p:sldId id="277" r:id="rId4"/>
    <p:sldId id="263" r:id="rId5"/>
    <p:sldId id="269" r:id="rId6"/>
    <p:sldId id="276" r:id="rId7"/>
    <p:sldId id="270" r:id="rId8"/>
    <p:sldId id="271" r:id="rId9"/>
    <p:sldId id="272" r:id="rId10"/>
    <p:sldId id="273" r:id="rId11"/>
    <p:sldId id="278" r:id="rId12"/>
    <p:sldId id="274" r:id="rId13"/>
    <p:sldId id="279" r:id="rId14"/>
    <p:sldId id="267" r:id="rId15"/>
    <p:sldId id="266" r:id="rId16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  <a:srgbClr val="9933FF"/>
    <a:srgbClr val="FA06BA"/>
    <a:srgbClr val="00D5DA"/>
    <a:srgbClr val="FF6600"/>
    <a:srgbClr val="66FFFF"/>
    <a:srgbClr val="CC0000"/>
    <a:srgbClr val="99FF33"/>
    <a:srgbClr val="7103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>
        <p:scale>
          <a:sx n="70" d="100"/>
          <a:sy n="70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7229A-24F9-4499-B175-3005C35AA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AC575-81DB-411A-919F-FFFA7601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65F16-77E6-4BAD-9337-143FFB71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20187-3C9A-4E97-A721-A74A98C2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FF09-E46C-425C-8C93-97D358DE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26D73-6D63-44B9-B990-C92296B6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F589C-8C95-4915-8B17-EF8DB30F7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0D82D-A386-40CC-97F6-4994715C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4D868-4052-4EBD-B4AD-2B3451C2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EA0165-F968-462F-A08A-1079925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7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A7E8D-A0D9-4C99-8A09-AF37C2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A784F-FF16-4EFC-9BA4-32EA4DC5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B2E97-FD6A-4AC7-9E6F-B57B00BF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2811A-5B13-453B-B22B-729A9D2A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38AD76-21BD-46FA-929E-24615C4D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804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4597-1CC8-4E01-BDCE-93EE079D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C28D8-7F9E-45BF-8F06-206B56CC4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310B07-B796-4E30-9503-D8C258362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8E481-637C-4CE6-B059-8591A79F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6FCB2-3AAE-42AB-9E9C-FB505A96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8BFEC-4013-4BA3-B779-43ED091B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43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D1C7A-F57F-44C6-9D24-5B1FED79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E9CD6-238F-4EF7-A148-29F27FE0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BBD70D-47E4-4335-B2E2-2EC49D2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5B9355-CA9B-4AE5-A516-2C1C3AFD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57024-F77F-4F24-8801-0544A9BFE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26C8C3-76D2-49BD-B2CB-A4749679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0609AC-3E4F-4834-B1EF-0E8F295A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A92FBC-CD2A-449B-BB9B-55A91E70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394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9BA0-482A-4595-B651-1C079729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E35F73-8721-456B-9647-102552F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3D667C-EE9C-4ACA-BB6E-B35BDEA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B1FDB-ECED-4157-9651-E4E9E9AF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29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5FED9B-1AE3-4FED-8100-9ECFA96F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571398-836D-409D-9766-68427305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CED02A-0B3B-439E-8B26-29A1D22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16FF-894A-4069-8B59-20018074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73DED-17BF-434D-AABB-518D132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9DB49-E075-4DA2-BE66-331FD7BB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8A9DFD-A967-4479-9260-BD00160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9E723-E268-46BE-9E25-1695E633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1C87F6-1048-42A1-9AE1-71DD5FE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89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8EA7A-837E-40A5-8B5E-7395C1C5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D88128-0A20-43D1-8727-6190AEC2C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4330FF-5216-48CA-9511-1CAA4019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A7B7B-8B0F-46D4-97D6-0A6AC5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604A2-66BA-4711-812A-E6088DD8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AF518-17F2-4FF8-8A20-DC4F8FB2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41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3E04-F222-48F4-9B83-5D961EE9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64DB2A-1EBF-496F-BE26-102306E7C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4548D-0DB5-4651-92CE-FA1E9253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9314E-4655-47BF-8761-AD9955A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C678F-709C-44DC-A997-759420E9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02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063E47-579B-4EAC-80FE-06AA48157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93AF3-0D1D-4841-A3A4-94BB61BE0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7159BE-6F5A-46C9-BD16-CFC7E269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C1592-084B-4ACA-947F-E910CF5F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F08E5-EA49-4F68-A7FA-26E5E68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06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C80CE7-B089-4140-B445-570C3444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49E32F-26D0-40C4-A64D-06C68B3F4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B1899-A6B7-4D52-A4D6-E74CD495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BA90-CE07-429E-99D4-221A815DA606}" type="datetimeFigureOut">
              <a:rPr lang="es-PE" smtClean="0"/>
              <a:t>28/07/2022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26CC6-8B32-4E4F-9E10-B0CDA2B7B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6A4AB-EE68-478E-84BF-2CA35AFE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F22432-E1FE-482E-82F7-74F4E06D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3820" y="-18273"/>
            <a:ext cx="12192001" cy="6858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4A22CDE-356A-4DC0-8EA7-F97BC8746988}"/>
              </a:ext>
            </a:extLst>
          </p:cNvPr>
          <p:cNvSpPr txBox="1"/>
          <p:nvPr/>
        </p:nvSpPr>
        <p:spPr>
          <a:xfrm>
            <a:off x="489699" y="346101"/>
            <a:ext cx="112125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chemeClr val="bg1"/>
                </a:solidFill>
                <a:latin typeface="Berlin Sans FB Demi" panose="020E0802020502020306" pitchFamily="34" charset="0"/>
              </a:rPr>
              <a:t>LEYENDO CON MI PROFE:</a:t>
            </a:r>
            <a:endParaRPr lang="es-CO" sz="6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4B7881-91B1-4E14-8E6B-010B847FD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54" y="3588293"/>
            <a:ext cx="1850127" cy="3269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7DF0ED-0386-42E5-B078-C723BC30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3" y="3466674"/>
            <a:ext cx="1705198" cy="33913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550A19-821A-4DFB-A747-23EA381836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28" y="3667184"/>
            <a:ext cx="1963674" cy="32257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8FC7C97-7AC7-4B05-8976-2D0D2A2FBC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83" y="3900720"/>
            <a:ext cx="1624434" cy="29572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BF233E-7171-4B3E-9D08-74EB4561A2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17" y="5290196"/>
            <a:ext cx="1693376" cy="165309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E03A6-BE02-4EE6-83E6-020105919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09" y="5204903"/>
            <a:ext cx="1376463" cy="1753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42B534-B908-4908-841F-09382F602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10" y="5103947"/>
            <a:ext cx="1310743" cy="1863008"/>
          </a:xfrm>
          <a:prstGeom prst="rect">
            <a:avLst/>
          </a:prstGeom>
        </p:spPr>
      </p:pic>
      <p:pic>
        <p:nvPicPr>
          <p:cNvPr id="14" name="Musica Infantil Para Videos Musica De Fondo Feliz Musica Instrumental_50k">
            <a:hlinkClick r:id="" action="ppaction://media"/>
            <a:extLst>
              <a:ext uri="{FF2B5EF4-FFF2-40B4-BE49-F238E27FC236}">
                <a16:creationId xmlns:a16="http://schemas.microsoft.com/office/drawing/2014/main" id="{3447C098-1001-473D-80CC-F8A691C2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64755" y="134358"/>
            <a:ext cx="878307" cy="878307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2A09A1-85AB-4D79-BBF5-6E0975C01EB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22033"/>
          <a:stretch/>
        </p:blipFill>
        <p:spPr>
          <a:xfrm>
            <a:off x="4589583" y="2884879"/>
            <a:ext cx="2761727" cy="101719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81FCDDE-AE6E-4E5A-9FEE-14BFB7DAE4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9" y="1045582"/>
            <a:ext cx="1529783" cy="158456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328E179-A2AE-42E4-BC9A-0DEAC2C86DC2}"/>
              </a:ext>
            </a:extLst>
          </p:cNvPr>
          <p:cNvSpPr txBox="1"/>
          <p:nvPr/>
        </p:nvSpPr>
        <p:spPr>
          <a:xfrm>
            <a:off x="486251" y="443278"/>
            <a:ext cx="112125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latin typeface="Berlin Sans FB Demi" panose="020E0802020502020306" pitchFamily="34" charset="0"/>
              </a:rPr>
              <a:t>L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Y</a:t>
            </a:r>
            <a:r>
              <a:rPr lang="es-ES" sz="6800" dirty="0">
                <a:solidFill>
                  <a:srgbClr val="CC000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N</a:t>
            </a:r>
            <a:r>
              <a:rPr lang="es-ES" sz="6800" dirty="0">
                <a:solidFill>
                  <a:srgbClr val="0070C0"/>
                </a:solidFill>
                <a:latin typeface="Berlin Sans FB Demi" panose="020E0802020502020306" pitchFamily="34" charset="0"/>
              </a:rPr>
              <a:t>D</a:t>
            </a:r>
            <a:r>
              <a:rPr lang="es-ES" sz="6800" dirty="0">
                <a:solidFill>
                  <a:srgbClr val="FFC000"/>
                </a:solidFill>
                <a:latin typeface="Berlin Sans FB Demi" panose="020E0802020502020306" pitchFamily="34" charset="0"/>
              </a:rPr>
              <a:t>O 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C</a:t>
            </a:r>
            <a:r>
              <a:rPr lang="es-ES" sz="6800" dirty="0">
                <a:solidFill>
                  <a:srgbClr val="00B0F0"/>
                </a:solidFill>
                <a:latin typeface="Berlin Sans FB Demi" panose="020E0802020502020306" pitchFamily="34" charset="0"/>
              </a:rPr>
              <a:t>O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N</a:t>
            </a:r>
            <a:r>
              <a:rPr lang="es-ES" sz="6800" dirty="0">
                <a:solidFill>
                  <a:schemeClr val="bg1"/>
                </a:solidFill>
                <a:latin typeface="Berlin Sans FB Demi" panose="020E0802020502020306" pitchFamily="34" charset="0"/>
              </a:rPr>
              <a:t> </a:t>
            </a:r>
            <a:r>
              <a:rPr lang="es-ES" sz="6800" dirty="0">
                <a:solidFill>
                  <a:srgbClr val="FF6600"/>
                </a:solidFill>
                <a:latin typeface="Berlin Sans FB Demi" panose="020E0802020502020306" pitchFamily="34" charset="0"/>
              </a:rPr>
              <a:t>M</a:t>
            </a:r>
            <a:r>
              <a:rPr lang="es-ES" sz="6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I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 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P</a:t>
            </a:r>
            <a:r>
              <a:rPr lang="es-ES" sz="6800" dirty="0">
                <a:solidFill>
                  <a:srgbClr val="FF0000"/>
                </a:solidFill>
                <a:latin typeface="Berlin Sans FB Demi" panose="020E0802020502020306" pitchFamily="34" charset="0"/>
              </a:rPr>
              <a:t>R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O</a:t>
            </a:r>
            <a:r>
              <a:rPr lang="es-ES" sz="6800" dirty="0">
                <a:solidFill>
                  <a:srgbClr val="FA06BA"/>
                </a:solidFill>
                <a:latin typeface="Berlin Sans FB Demi" panose="020E0802020502020306" pitchFamily="34" charset="0"/>
              </a:rPr>
              <a:t>F</a:t>
            </a:r>
            <a:r>
              <a:rPr lang="es-ES" sz="6800" dirty="0">
                <a:solidFill>
                  <a:srgbClr val="00B0F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:</a:t>
            </a:r>
            <a:endParaRPr lang="es-CO" sz="6800" dirty="0">
              <a:latin typeface="Berlin Sans FB Demi" panose="020E0802020502020306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1142C1-A1D2-4BEB-8040-117E92A35EAC}"/>
              </a:ext>
            </a:extLst>
          </p:cNvPr>
          <p:cNvSpPr txBox="1"/>
          <p:nvPr/>
        </p:nvSpPr>
        <p:spPr>
          <a:xfrm>
            <a:off x="2203416" y="1404523"/>
            <a:ext cx="7168986" cy="1323439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Gray Light" pitchFamily="2" charset="0"/>
              </a:rPr>
              <a:t>EL  PRINCIPITO.</a:t>
            </a:r>
            <a:endParaRPr lang="es-CO" sz="8000" dirty="0">
              <a:solidFill>
                <a:schemeClr val="tx1">
                  <a:lumMod val="95000"/>
                  <a:lumOff val="5000"/>
                </a:schemeClr>
              </a:solidFill>
              <a:latin typeface="Gray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6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2"/>
          <a:stretch/>
        </p:blipFill>
        <p:spPr bwMode="auto">
          <a:xfrm>
            <a:off x="0" y="0"/>
            <a:ext cx="12192001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31E5BEFD-754D-4CC0-84C4-52B1C1ACFE28}"/>
              </a:ext>
            </a:extLst>
          </p:cNvPr>
          <p:cNvSpPr txBox="1"/>
          <p:nvPr/>
        </p:nvSpPr>
        <p:spPr>
          <a:xfrm>
            <a:off x="3380715" y="1008942"/>
            <a:ext cx="673069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AUTOR: A</a:t>
            </a:r>
            <a:r>
              <a:rPr lang="es-ES" sz="4400" b="1" dirty="0">
                <a:latin typeface="KG Neatly Printed" panose="02000506000000020003" pitchFamily="2" charset="0"/>
              </a:rPr>
              <a:t>ntoine de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400" b="1" dirty="0">
                <a:latin typeface="KG Neatly Printed" panose="02000506000000020003" pitchFamily="2" charset="0"/>
              </a:rPr>
              <a:t>aint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– E</a:t>
            </a:r>
            <a:r>
              <a:rPr lang="es-ES" sz="4400" b="1" dirty="0">
                <a:latin typeface="KG Neatly Printed" panose="02000506000000020003" pitchFamily="2" charset="0"/>
              </a:rPr>
              <a:t>xupéry</a:t>
            </a:r>
          </a:p>
          <a:p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dirty="0">
                <a:latin typeface="Century Gothic" panose="020B0502020202020204" pitchFamily="34" charset="0"/>
              </a:rPr>
              <a:t>ovelista y aviador francés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ES" sz="2400" dirty="0">
                <a:latin typeface="Century Gothic" panose="020B0502020202020204" pitchFamily="34" charset="0"/>
              </a:rPr>
              <a:t> sus experiencias como piloto fueron a 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menudo su fuente de inspiración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dirty="0">
                <a:latin typeface="Century Gothic" panose="020B0502020202020204" pitchFamily="34" charset="0"/>
              </a:rPr>
              <a:t>ercero de los cinco hijos de una familia 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de la aristocracia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es-ES" sz="2400" dirty="0">
                <a:latin typeface="Century Gothic" panose="020B0502020202020204" pitchFamily="34" charset="0"/>
              </a:rPr>
              <a:t>su padre tenía el título de vizconde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),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dirty="0">
                <a:latin typeface="Century Gothic" panose="020B0502020202020204" pitchFamily="34" charset="0"/>
              </a:rPr>
              <a:t>ntoine de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dirty="0">
                <a:latin typeface="Century Gothic" panose="020B0502020202020204" pitchFamily="34" charset="0"/>
              </a:rPr>
              <a:t>aint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-E</a:t>
            </a:r>
            <a:r>
              <a:rPr lang="es-ES" sz="2400" dirty="0">
                <a:latin typeface="Century Gothic" panose="020B0502020202020204" pitchFamily="34" charset="0"/>
              </a:rPr>
              <a:t>xupéry vivió una infancia feliz en las propiedades familiares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aunque perdió a su progenitor a la edad de cuatro años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dirty="0">
                <a:latin typeface="Century Gothic" panose="020B0502020202020204" pitchFamily="34" charset="0"/>
              </a:rPr>
              <a:t>stuvo muy ligado a su madre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cuya sensibilidad y cultura lo marcaron profundamente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y con la que mantuvo una voluminosa correspondencia durante toda su vida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D9245C-798C-4895-A863-20EBAA3E6B14}"/>
              </a:ext>
            </a:extLst>
          </p:cNvPr>
          <p:cNvSpPr txBox="1"/>
          <p:nvPr/>
        </p:nvSpPr>
        <p:spPr>
          <a:xfrm>
            <a:off x="2504880" y="0"/>
            <a:ext cx="7168986" cy="1323439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Gray Light" pitchFamily="2" charset="0"/>
              </a:rPr>
              <a:t>EL  PRINCIPITO.</a:t>
            </a:r>
            <a:endParaRPr lang="es-CO" sz="8000" dirty="0">
              <a:solidFill>
                <a:schemeClr val="tx1">
                  <a:lumMod val="95000"/>
                  <a:lumOff val="5000"/>
                </a:schemeClr>
              </a:solidFill>
              <a:latin typeface="Gray Light" pitchFamily="2" charset="0"/>
            </a:endParaRPr>
          </a:p>
        </p:txBody>
      </p:sp>
      <p:pic>
        <p:nvPicPr>
          <p:cNvPr id="9" name="Imagen 8" descr="Libro El Principito - Skla Skla - Pepe Ganga">
            <a:extLst>
              <a:ext uri="{FF2B5EF4-FFF2-40B4-BE49-F238E27FC236}">
                <a16:creationId xmlns:a16="http://schemas.microsoft.com/office/drawing/2014/main" id="{38F9D042-2C88-46D9-85B4-AD4804CDB08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0" y="1248989"/>
            <a:ext cx="3380716" cy="49865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43C506-0C61-4089-9B47-6FFFD3BF51A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57" y="1116403"/>
            <a:ext cx="2543810" cy="3166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377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pic>
        <p:nvPicPr>
          <p:cNvPr id="4" name="Imagen 3" descr="El Principito despega'">
            <a:extLst>
              <a:ext uri="{FF2B5EF4-FFF2-40B4-BE49-F238E27FC236}">
                <a16:creationId xmlns:a16="http://schemas.microsoft.com/office/drawing/2014/main" id="{AA751AFD-5033-434E-8CE5-9AAFD35CBA2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7" r="24599"/>
          <a:stretch/>
        </p:blipFill>
        <p:spPr bwMode="auto">
          <a:xfrm>
            <a:off x="699544" y="848139"/>
            <a:ext cx="4720595" cy="4764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9AFA4E-E76C-46EC-AB4A-CC07BC95D8C2}"/>
              </a:ext>
            </a:extLst>
          </p:cNvPr>
          <p:cNvPicPr/>
          <p:nvPr/>
        </p:nvPicPr>
        <p:blipFill rotWithShape="1">
          <a:blip r:embed="rId5"/>
          <a:srcRect l="54483" t="28042" r="9018" b="15861"/>
          <a:stretch/>
        </p:blipFill>
        <p:spPr bwMode="auto">
          <a:xfrm>
            <a:off x="5420138" y="559559"/>
            <a:ext cx="6765235" cy="56501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020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91EECE6-257E-499F-B6A5-5AB73BEBB78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9" t="29456" r="29169" b="30794"/>
          <a:stretch/>
        </p:blipFill>
        <p:spPr bwMode="auto">
          <a:xfrm>
            <a:off x="904502" y="17596"/>
            <a:ext cx="3435134" cy="235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5B85A6C-1AF9-4CF4-8E96-0F66D7A3C6ED}"/>
              </a:ext>
            </a:extLst>
          </p:cNvPr>
          <p:cNvSpPr txBox="1"/>
          <p:nvPr/>
        </p:nvSpPr>
        <p:spPr>
          <a:xfrm>
            <a:off x="4522079" y="227191"/>
            <a:ext cx="74874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CUANDO YO TENÍA SEIS AÑOS </a:t>
            </a:r>
            <a:r>
              <a:rPr lang="es-ES" sz="2400" b="1" dirty="0">
                <a:latin typeface="Century Gothic" panose="020B0502020202020204" pitchFamily="34" charset="0"/>
              </a:rPr>
              <a:t>vi una vez una lámina magnífica en un libro sobre el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</a:t>
            </a:r>
            <a:r>
              <a:rPr lang="es-ES" sz="2400" b="1" dirty="0">
                <a:latin typeface="Century Gothic" panose="020B0502020202020204" pitchFamily="34" charset="0"/>
              </a:rPr>
              <a:t>osque Virgen que se llamaba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istorias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400" b="1" dirty="0">
                <a:latin typeface="Century Gothic" panose="020B0502020202020204" pitchFamily="34" charset="0"/>
              </a:rPr>
              <a:t>ividas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ES" sz="2400" b="1" dirty="0">
                <a:latin typeface="Century Gothic" panose="020B0502020202020204" pitchFamily="34" charset="0"/>
              </a:rPr>
              <a:t>epresentaba una serpiente boa que se tragaba a una fiera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H</a:t>
            </a:r>
            <a:r>
              <a:rPr lang="es-ES" sz="2400" b="1" dirty="0">
                <a:latin typeface="Century Gothic" panose="020B0502020202020204" pitchFamily="34" charset="0"/>
              </a:rPr>
              <a:t>e aquí la copia del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F17CF09-C7AE-4ED4-BBA3-B929036F4DC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6" t="61752" r="29768" b="10917"/>
          <a:stretch/>
        </p:blipFill>
        <p:spPr bwMode="auto">
          <a:xfrm>
            <a:off x="2941983" y="4214723"/>
            <a:ext cx="5341339" cy="2080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uadroTexto 8">
            <a:extLst>
              <a:ext uri="{FF2B5EF4-FFF2-40B4-BE49-F238E27FC236}">
                <a16:creationId xmlns:a16="http://schemas.microsoft.com/office/drawing/2014/main" id="{6D255AA6-7CA9-492C-BC83-5553EF05B689}"/>
              </a:ext>
            </a:extLst>
          </p:cNvPr>
          <p:cNvSpPr txBox="1"/>
          <p:nvPr/>
        </p:nvSpPr>
        <p:spPr>
          <a:xfrm>
            <a:off x="6668" y="2526030"/>
            <a:ext cx="12178665" cy="1652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libro decía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serpientes boas tragan sus presas enteras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 masticarlas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uego no pueden moverse y duermen durante los seis meses de la digestión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eflexioné mucho entonces sobre las aventuras de la selva y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mi vez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logré trazar con un lápiz de color mi primer dibujo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dibujo número 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 así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CO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3">
            <a:extLst>
              <a:ext uri="{FF2B5EF4-FFF2-40B4-BE49-F238E27FC236}">
                <a16:creationId xmlns:a16="http://schemas.microsoft.com/office/drawing/2014/main" id="{76E8D9C0-39B3-4B97-8883-A4BB70344ADF}"/>
              </a:ext>
            </a:extLst>
          </p:cNvPr>
          <p:cNvSpPr txBox="1"/>
          <p:nvPr/>
        </p:nvSpPr>
        <p:spPr>
          <a:xfrm>
            <a:off x="8289949" y="4391312"/>
            <a:ext cx="3470910" cy="1228725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kern="120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sz="1800" b="1" kern="12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crees que sintió el principito la primera vez que vio una serpiente</a:t>
            </a:r>
            <a:r>
              <a:rPr lang="es-ES" sz="1800" b="1" kern="120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1800" b="1" kern="120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2">
            <a:extLst>
              <a:ext uri="{FF2B5EF4-FFF2-40B4-BE49-F238E27FC236}">
                <a16:creationId xmlns:a16="http://schemas.microsoft.com/office/drawing/2014/main" id="{0C995E54-5525-4C02-B31E-8C63F96B3889}"/>
              </a:ext>
            </a:extLst>
          </p:cNvPr>
          <p:cNvSpPr txBox="1"/>
          <p:nvPr/>
        </p:nvSpPr>
        <p:spPr>
          <a:xfrm>
            <a:off x="409406" y="5940609"/>
            <a:ext cx="3470910" cy="899795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¿H</a:t>
            </a:r>
            <a:r>
              <a:rPr lang="es-ES" sz="18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visto alguna vez una serpiente</a:t>
            </a:r>
            <a:r>
              <a:rPr lang="es-ES" sz="18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18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8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ES" sz="18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escríbela</a:t>
            </a:r>
            <a:endParaRPr lang="es-CO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4D4E3D-CC19-411F-9FB1-DBEE57C98E1F}"/>
              </a:ext>
            </a:extLst>
          </p:cNvPr>
          <p:cNvSpPr txBox="1"/>
          <p:nvPr/>
        </p:nvSpPr>
        <p:spPr>
          <a:xfrm>
            <a:off x="0" y="151937"/>
            <a:ext cx="120661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ostré mi obra maestra a las personas grandes y les pregunté si mi dibujo         les   asustaba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 contestaron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“¿P</a:t>
            </a:r>
            <a:r>
              <a:rPr lang="es-ES" sz="2400" b="1" dirty="0">
                <a:latin typeface="Century Gothic" panose="020B0502020202020204" pitchFamily="34" charset="0"/>
              </a:rPr>
              <a:t>or qué habrá de asustar un sombrero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?”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i dibujo no representaba un sombrero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ES" sz="2400" b="1" dirty="0">
                <a:latin typeface="Century Gothic" panose="020B0502020202020204" pitchFamily="34" charset="0"/>
              </a:rPr>
              <a:t>epresentaba una serpiente boa que digería un elefante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ibujé entonces el interior de la serpiente boa a fin de que las personas grandes pudiesen comprender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b="1" dirty="0">
                <a:latin typeface="Century Gothic" panose="020B0502020202020204" pitchFamily="34" charset="0"/>
              </a:rPr>
              <a:t>iempre necesitan explicaciones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i dibujo número 2 era así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3E56C4-40E2-4D66-B687-33F15AF2F41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1" t="43652" r="20191" b="18014"/>
          <a:stretch/>
        </p:blipFill>
        <p:spPr bwMode="auto">
          <a:xfrm>
            <a:off x="4283764" y="2266031"/>
            <a:ext cx="5741615" cy="2131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3B2B396-BCF0-4CF0-B79E-F487C2C6306D}"/>
              </a:ext>
            </a:extLst>
          </p:cNvPr>
          <p:cNvSpPr txBox="1"/>
          <p:nvPr/>
        </p:nvSpPr>
        <p:spPr>
          <a:xfrm>
            <a:off x="304800" y="4351572"/>
            <a:ext cx="11880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as personas grandes me aconsejaron que dejara a un lado los dibujos de serpientes boas abiertas o cerradas y que me interesara un poco más en la geografía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la historia, el cálculo y la gramática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</a:endParaRP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75553A37-B288-49A6-9001-1C223F055371}"/>
              </a:ext>
            </a:extLst>
          </p:cNvPr>
          <p:cNvSpPr txBox="1"/>
          <p:nvPr/>
        </p:nvSpPr>
        <p:spPr>
          <a:xfrm>
            <a:off x="7441094" y="5317810"/>
            <a:ext cx="4270513" cy="1388253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s-E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que hubieras echo si estuvieras en el lugar del principito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?,</a:t>
            </a:r>
            <a:r>
              <a:rPr lang="es-E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E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hubieras dejado de pintar y seguido el consejo de los adultos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91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7E0DAF-B604-42AE-8ACD-84BB2153C42D}"/>
              </a:ext>
            </a:extLst>
          </p:cNvPr>
          <p:cNvSpPr txBox="1"/>
          <p:nvPr/>
        </p:nvSpPr>
        <p:spPr>
          <a:xfrm>
            <a:off x="198782" y="415810"/>
            <a:ext cx="11847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ebí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pues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elegir otro oficio y aprendí a pilotear aviones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400" b="1" dirty="0">
                <a:latin typeface="Century Gothic" panose="020B0502020202020204" pitchFamily="34" charset="0"/>
              </a:rPr>
              <a:t>olé un poco por todo el mundo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cierto que la geografía me sirvió de mucho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l primer golpe de vista estaba en condiciones de distinguir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hina de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rizona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 muy útil si uno llega a extraviarse durante la noche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ES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AEEF7D-47F3-4491-B55C-6AD306366C25}"/>
              </a:ext>
            </a:extLst>
          </p:cNvPr>
          <p:cNvSpPr txBox="1"/>
          <p:nvPr/>
        </p:nvSpPr>
        <p:spPr>
          <a:xfrm>
            <a:off x="86138" y="3903034"/>
            <a:ext cx="118474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uve así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en el curso de mi vida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muchísimas vinculaciones con muchísima gente seria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V</a:t>
            </a:r>
            <a:r>
              <a:rPr lang="es-ES" sz="2400" b="1" dirty="0">
                <a:latin typeface="Century Gothic" panose="020B0502020202020204" pitchFamily="34" charset="0"/>
              </a:rPr>
              <a:t>iví mucho con personas grandes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as he visto muy de cerca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he mejorado excesivamente mi opinión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AB2B99A0-C396-49EA-953B-D4F2CFB09F31}"/>
              </a:ext>
            </a:extLst>
          </p:cNvPr>
          <p:cNvSpPr txBox="1"/>
          <p:nvPr/>
        </p:nvSpPr>
        <p:spPr>
          <a:xfrm>
            <a:off x="735494" y="2223276"/>
            <a:ext cx="4270513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 que el principito era realmente  feliz como piloto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351628CA-B5E1-423C-9F79-2A9AA8D5AB22}"/>
              </a:ext>
            </a:extLst>
          </p:cNvPr>
          <p:cNvSpPr txBox="1"/>
          <p:nvPr/>
        </p:nvSpPr>
        <p:spPr>
          <a:xfrm>
            <a:off x="6612833" y="2706002"/>
            <a:ext cx="4270513" cy="1059581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onsideras que el principito debió insistir en ser pintor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</a:t>
            </a:r>
            <a:r>
              <a:rPr lang="es-E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hizo bien al elegir la carrera de piloto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2">
            <a:extLst>
              <a:ext uri="{FF2B5EF4-FFF2-40B4-BE49-F238E27FC236}">
                <a16:creationId xmlns:a16="http://schemas.microsoft.com/office/drawing/2014/main" id="{8361D28B-E478-49C2-8975-4618D7DE940D}"/>
              </a:ext>
            </a:extLst>
          </p:cNvPr>
          <p:cNvSpPr txBox="1"/>
          <p:nvPr/>
        </p:nvSpPr>
        <p:spPr>
          <a:xfrm>
            <a:off x="954157" y="5685586"/>
            <a:ext cx="10866782" cy="732471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crees que quiso decir el principito cuando dijo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:-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V</a:t>
            </a:r>
            <a:r>
              <a:rPr lang="es-ES" sz="1800" b="1" dirty="0">
                <a:latin typeface="Century Gothic" panose="020B0502020202020204" pitchFamily="34" charset="0"/>
              </a:rPr>
              <a:t>iví mucho con personas grandes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1800" b="1" dirty="0">
                <a:latin typeface="Century Gothic" panose="020B0502020202020204" pitchFamily="34" charset="0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1800" b="1" dirty="0">
                <a:latin typeface="Century Gothic" panose="020B0502020202020204" pitchFamily="34" charset="0"/>
              </a:rPr>
              <a:t>as he visto muy de cerca</a:t>
            </a:r>
            <a:r>
              <a:rPr lang="es-ES" sz="18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1800" b="1" dirty="0">
                <a:latin typeface="Century Gothic" panose="020B0502020202020204" pitchFamily="34" charset="0"/>
              </a:rPr>
              <a:t> 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1800" b="1" dirty="0">
                <a:latin typeface="Century Gothic" panose="020B0502020202020204" pitchFamily="34" charset="0"/>
              </a:rPr>
              <a:t>o he mejorado excesivamente mi opinión</a:t>
            </a:r>
            <a:r>
              <a:rPr lang="es-ES" sz="1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12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F0A89A7-1B45-4678-B5B5-580F2590EF6E}"/>
              </a:ext>
            </a:extLst>
          </p:cNvPr>
          <p:cNvSpPr txBox="1"/>
          <p:nvPr/>
        </p:nvSpPr>
        <p:spPr>
          <a:xfrm>
            <a:off x="198783" y="1351722"/>
            <a:ext cx="117811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encontré alguna que me pareció un poco lúcida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hice la experiencia de mi dibujo número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1, </a:t>
            </a:r>
            <a:r>
              <a:rPr lang="es-ES" sz="2400" b="1" dirty="0">
                <a:latin typeface="Century Gothic" panose="020B0502020202020204" pitchFamily="34" charset="0"/>
              </a:rPr>
              <a:t>que siempre he conservado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uería saber si era verdaderamente comprensiva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siempre me respondía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</a:t>
            </a:r>
            <a:r>
              <a:rPr lang="es-ES" sz="2400" b="1" dirty="0">
                <a:latin typeface="Century Gothic" panose="020B0502020202020204" pitchFamily="34" charset="0"/>
              </a:rPr>
              <a:t>Es un sombrero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no le hablaba ni de serpientes boas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de bosques vírgenes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de estrellas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 colocaba a su alcance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e hablaba de bridge, de golf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de política y de corbatas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la persona grande se quedaba muy satisfecha de haber conocido un hombre tan razonable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557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pic>
        <p:nvPicPr>
          <p:cNvPr id="4" name="Imagen 3" descr="El Principito despega'">
            <a:extLst>
              <a:ext uri="{FF2B5EF4-FFF2-40B4-BE49-F238E27FC236}">
                <a16:creationId xmlns:a16="http://schemas.microsoft.com/office/drawing/2014/main" id="{AA751AFD-5033-434E-8CE5-9AAFD35CBA2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7" r="24599"/>
          <a:stretch/>
        </p:blipFill>
        <p:spPr bwMode="auto">
          <a:xfrm>
            <a:off x="699544" y="848139"/>
            <a:ext cx="4720595" cy="4764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9D94C40-01DF-4162-B8A6-D32F1BA87FE7}"/>
              </a:ext>
            </a:extLst>
          </p:cNvPr>
          <p:cNvPicPr/>
          <p:nvPr/>
        </p:nvPicPr>
        <p:blipFill rotWithShape="1">
          <a:blip r:embed="rId5"/>
          <a:srcRect l="54870" t="28037" r="9409" b="16239"/>
          <a:stretch/>
        </p:blipFill>
        <p:spPr bwMode="auto">
          <a:xfrm>
            <a:off x="5693392" y="651680"/>
            <a:ext cx="6505235" cy="58037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47449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BF09F1F-CD32-4D41-A623-9B5731A6E985}"/>
              </a:ext>
            </a:extLst>
          </p:cNvPr>
          <p:cNvSpPr txBox="1"/>
          <p:nvPr/>
        </p:nvSpPr>
        <p:spPr>
          <a:xfrm>
            <a:off x="191070" y="466126"/>
            <a:ext cx="11941763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         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P</a:t>
            </a:r>
            <a:r>
              <a:rPr lang="es-ES" sz="2000" b="1" i="0" dirty="0">
                <a:solidFill>
                  <a:srgbClr val="202124"/>
                </a:solidFill>
                <a:effectLst/>
                <a:latin typeface="Century Gothic" panose="020B0502020202020204" pitchFamily="34" charset="0"/>
              </a:rPr>
              <a:t>asaba solo mis días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,</a:t>
            </a:r>
            <a:r>
              <a:rPr lang="es-ES" sz="2000" b="1" i="0" dirty="0">
                <a:solidFill>
                  <a:srgbClr val="202124"/>
                </a:solidFill>
                <a:effectLst/>
                <a:latin typeface="Century Gothic" panose="020B0502020202020204" pitchFamily="34" charset="0"/>
              </a:rPr>
              <a:t> sin encontrar a nadie con quien verdaderamente pudiera hablar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,</a:t>
            </a:r>
            <a:r>
              <a:rPr lang="es-ES" sz="2000" b="1" i="0" dirty="0">
                <a:solidFill>
                  <a:srgbClr val="202124"/>
                </a:solidFill>
                <a:effectLst/>
                <a:latin typeface="Century Gothic" panose="020B0502020202020204" pitchFamily="34" charset="0"/>
              </a:rPr>
              <a:t> hasta que algo me sucedió hace ya unos seis años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,</a:t>
            </a:r>
            <a:r>
              <a:rPr lang="es-ES" sz="2000" b="1" i="0" dirty="0">
                <a:solidFill>
                  <a:srgbClr val="202124"/>
                </a:solidFill>
                <a:effectLst/>
                <a:latin typeface="Century Gothic" panose="020B0502020202020204" pitchFamily="34" charset="0"/>
              </a:rPr>
              <a:t> en el desierto de 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</a:t>
            </a:r>
            <a:r>
              <a:rPr lang="es-ES" sz="2000" b="1" i="0" dirty="0">
                <a:solidFill>
                  <a:srgbClr val="202124"/>
                </a:solidFill>
                <a:effectLst/>
                <a:latin typeface="Century Gothic" panose="020B0502020202020204" pitchFamily="34" charset="0"/>
              </a:rPr>
              <a:t>ahara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.</a:t>
            </a:r>
            <a:r>
              <a:rPr lang="es-ES" sz="2000" b="1" i="0" dirty="0">
                <a:solidFill>
                  <a:srgbClr val="202124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M</a:t>
            </a:r>
            <a:r>
              <a:rPr lang="es-ES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 avioneta se averió un día en medio del desierto del 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S</a:t>
            </a:r>
            <a:r>
              <a:rPr lang="es-ES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áhara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.</a:t>
            </a:r>
            <a:r>
              <a:rPr lang="es-ES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L</a:t>
            </a:r>
            <a:r>
              <a:rPr lang="es-ES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 sé porque para eso había estudiado mucha geografía</a:t>
            </a:r>
            <a:r>
              <a:rPr lang="es-ES" sz="20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.</a:t>
            </a:r>
            <a:r>
              <a:rPr lang="es-ES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latin typeface="Century Gothic" panose="020B0502020202020204" pitchFamily="34" charset="0"/>
              </a:rPr>
              <a:t>Y como no tenía conmigo ni mecánico ni pasajeros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me dispuse a realizar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solo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una reparación difícil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ra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para mí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cuestión de vida o muerte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000" b="1" dirty="0">
                <a:latin typeface="Century Gothic" panose="020B0502020202020204" pitchFamily="34" charset="0"/>
              </a:rPr>
              <a:t>enía agua de beber apenas para ocho días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B5349AF6-5DAE-4CCB-84E7-DDF0E3AB1053}"/>
              </a:ext>
            </a:extLst>
          </p:cNvPr>
          <p:cNvSpPr txBox="1"/>
          <p:nvPr/>
        </p:nvSpPr>
        <p:spPr>
          <a:xfrm>
            <a:off x="6909276" y="2146995"/>
            <a:ext cx="4270513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ómo crees que es el desierto del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áhara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619BDE-33E3-4B48-97C5-6E248F58A500}"/>
              </a:ext>
            </a:extLst>
          </p:cNvPr>
          <p:cNvSpPr txBox="1"/>
          <p:nvPr/>
        </p:nvSpPr>
        <p:spPr>
          <a:xfrm>
            <a:off x="191070" y="2978966"/>
            <a:ext cx="116278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000" b="1" dirty="0">
                <a:latin typeface="Century Gothic" panose="020B0502020202020204" pitchFamily="34" charset="0"/>
              </a:rPr>
              <a:t>a primera noche dormí sobre la arena a mil millas de toda tierra habitada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staba más aislado que un náufrago sobre una balsa en medio del océano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</a:t>
            </a:r>
            <a:r>
              <a:rPr lang="es-ES" sz="2000" b="1" dirty="0">
                <a:latin typeface="Century Gothic" panose="020B0502020202020204" pitchFamily="34" charset="0"/>
              </a:rPr>
              <a:t>magínense, pues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mi sorpresa cuando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al romper el día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me despertó una extraña vocecita que decía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—P</a:t>
            </a:r>
            <a:r>
              <a:rPr lang="es-ES" sz="2000" b="1" dirty="0">
                <a:latin typeface="Century Gothic" panose="020B0502020202020204" pitchFamily="34" charset="0"/>
              </a:rPr>
              <a:t>or favor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…;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</a:t>
            </a:r>
            <a:r>
              <a:rPr lang="es-ES" sz="2000" b="1" dirty="0">
                <a:latin typeface="Century Gothic" panose="020B0502020202020204" pitchFamily="34" charset="0"/>
              </a:rPr>
              <a:t>dibújame un cordero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—¡E</a:t>
            </a:r>
            <a:r>
              <a:rPr lang="es-ES" sz="2000" b="1" dirty="0">
                <a:latin typeface="Century Gothic" panose="020B0502020202020204" pitchFamily="34" charset="0"/>
              </a:rPr>
              <a:t>h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—D</a:t>
            </a:r>
            <a:r>
              <a:rPr lang="es-ES" sz="2000" b="1" dirty="0">
                <a:latin typeface="Century Gothic" panose="020B0502020202020204" pitchFamily="34" charset="0"/>
              </a:rPr>
              <a:t>ibújame un cordero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</a:p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000" b="1" dirty="0">
                <a:latin typeface="Century Gothic" panose="020B0502020202020204" pitchFamily="34" charset="0"/>
              </a:rPr>
              <a:t>e puse de pie de un salto, como golpeado por un rayo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000" b="1" dirty="0">
                <a:latin typeface="Century Gothic" panose="020B0502020202020204" pitchFamily="34" charset="0"/>
              </a:rPr>
              <a:t>e froté los ojos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000" b="1" dirty="0">
                <a:latin typeface="Century Gothic" panose="020B0502020202020204" pitchFamily="34" charset="0"/>
              </a:rPr>
              <a:t>iré bien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000" b="1" dirty="0">
                <a:latin typeface="Century Gothic" panose="020B0502020202020204" pitchFamily="34" charset="0"/>
              </a:rPr>
              <a:t> vi un hombrecito enteramente extraordinario que me examinaba gravemente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000" b="1" dirty="0">
                <a:latin typeface="Century Gothic" panose="020B0502020202020204" pitchFamily="34" charset="0"/>
              </a:rPr>
              <a:t>e aquí el mejor retrato que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más tarde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logré hacer de él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ero seguramente mi dibujo es mucho menos encantador que el modelo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000" b="1" dirty="0">
                <a:latin typeface="Century Gothic" panose="020B0502020202020204" pitchFamily="34" charset="0"/>
              </a:rPr>
              <a:t>o es por mi culpa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000" b="1" dirty="0">
                <a:latin typeface="Century Gothic" panose="020B0502020202020204" pitchFamily="34" charset="0"/>
              </a:rPr>
              <a:t>as personas grandes me desalentaron de mi carrera de pintor cuando tenía seis años y sólo había aprendido a dibujar las boas cerradas y las boas abiertas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2">
            <a:extLst>
              <a:ext uri="{FF2B5EF4-FFF2-40B4-BE49-F238E27FC236}">
                <a16:creationId xmlns:a16="http://schemas.microsoft.com/office/drawing/2014/main" id="{36B198C1-377C-4B91-B191-0301870C8ED6}"/>
              </a:ext>
            </a:extLst>
          </p:cNvPr>
          <p:cNvSpPr txBox="1"/>
          <p:nvPr/>
        </p:nvSpPr>
        <p:spPr>
          <a:xfrm>
            <a:off x="4181999" y="6030343"/>
            <a:ext cx="4270513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uién crees que despertó al piloto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31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204152-5B19-4B51-A43B-7D83CFA69FE3}"/>
              </a:ext>
            </a:extLst>
          </p:cNvPr>
          <p:cNvSpPr txBox="1"/>
          <p:nvPr/>
        </p:nvSpPr>
        <p:spPr>
          <a:xfrm>
            <a:off x="191068" y="341197"/>
            <a:ext cx="67895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       Mi</a:t>
            </a:r>
            <a:r>
              <a:rPr lang="es-ES" sz="2400" b="1" dirty="0">
                <a:latin typeface="Century Gothic" panose="020B0502020202020204" pitchFamily="34" charset="0"/>
              </a:rPr>
              <a:t>ré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pues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la aparición con los ojos  absortos por el asombro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olvidéis que me encontraba a mil millas de toda región habitada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b="1" dirty="0">
                <a:latin typeface="Century Gothic" panose="020B0502020202020204" pitchFamily="34" charset="0"/>
              </a:rPr>
              <a:t>demás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el hombrecito no me parecía ni extraviado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muerto de fatiga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muerto de hambre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ni muerto de sed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ni muerto de miedo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tenía en absoluto la apariencia de un niño perdido en medio del desierto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 mil millas de toda región habitada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al fin logré hablar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le dije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—P</a:t>
            </a:r>
            <a:r>
              <a:rPr lang="es-ES" sz="2400" b="1" dirty="0">
                <a:latin typeface="Century Gothic" panose="020B0502020202020204" pitchFamily="34" charset="0"/>
              </a:rPr>
              <a:t>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ES" sz="2400" b="1" dirty="0">
                <a:latin typeface="Century Gothic" panose="020B0502020202020204" pitchFamily="34" charset="0"/>
              </a:rPr>
              <a:t>qué haces aquí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ES" sz="2400" b="1" dirty="0">
                <a:latin typeface="Century Gothic" panose="020B0502020202020204" pitchFamily="34" charset="0"/>
              </a:rPr>
              <a:t>epitió entonces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400" b="1" dirty="0">
                <a:latin typeface="Century Gothic" panose="020B0502020202020204" pitchFamily="34" charset="0"/>
              </a:rPr>
              <a:t>muy suavemente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como si fuese una cosa muy seria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—P</a:t>
            </a:r>
            <a:r>
              <a:rPr lang="es-ES" sz="2400" b="1" dirty="0">
                <a:latin typeface="Century Gothic" panose="020B0502020202020204" pitchFamily="34" charset="0"/>
              </a:rPr>
              <a:t>or favor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dibújame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C75733-62C3-4D62-963E-5CDAB29F791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3" t="23777" r="31564" b="11986"/>
          <a:stretch/>
        </p:blipFill>
        <p:spPr bwMode="auto">
          <a:xfrm>
            <a:off x="7171700" y="626032"/>
            <a:ext cx="4829231" cy="6268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828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9204152-5B19-4B51-A43B-7D83CFA69FE3}"/>
              </a:ext>
            </a:extLst>
          </p:cNvPr>
          <p:cNvSpPr txBox="1"/>
          <p:nvPr/>
        </p:nvSpPr>
        <p:spPr>
          <a:xfrm>
            <a:off x="163774" y="848139"/>
            <a:ext cx="115733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uando el misterio es demasiado impresionante no es posible desobedecer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or absurdo que me pareciese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a mil millas de todo lugar habitado y en peligro de muerte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saqué del bolsillo una hoja de papel y un lápiz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ES" sz="2400" b="1" dirty="0">
                <a:latin typeface="Century Gothic" panose="020B0502020202020204" pitchFamily="34" charset="0"/>
              </a:rPr>
              <a:t>ecordé entonces que había estudiado principalmente geografía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historia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cálculo y gramática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y dije al hombrecito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es-ES" sz="2400" b="1" dirty="0">
                <a:latin typeface="Century Gothic" panose="020B0502020202020204" pitchFamily="34" charset="0"/>
              </a:rPr>
              <a:t>con un poco de mal humor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)</a:t>
            </a:r>
            <a:r>
              <a:rPr lang="es-ES" sz="2400" b="1" dirty="0">
                <a:latin typeface="Century Gothic" panose="020B0502020202020204" pitchFamily="34" charset="0"/>
              </a:rPr>
              <a:t> que no sabía dibujar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e contestó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—N</a:t>
            </a:r>
            <a:r>
              <a:rPr lang="es-ES" sz="2400" b="1" dirty="0">
                <a:latin typeface="Century Gothic" panose="020B0502020202020204" pitchFamily="34" charset="0"/>
              </a:rPr>
              <a:t>o importa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ibújame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400" b="1" dirty="0">
                <a:latin typeface="Century Gothic" panose="020B0502020202020204" pitchFamily="34" charset="0"/>
              </a:rPr>
              <a:t>omo jamás había dibujado un cordero rehíce uno de los dos únicos dibujos que era capaz de hacer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de la boa cerrada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uedé estupefacto cuando oí al hombrecito que me respondía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—¡N</a:t>
            </a:r>
            <a:r>
              <a:rPr lang="es-ES" sz="2400" b="1" dirty="0">
                <a:latin typeface="Century Gothic" panose="020B0502020202020204" pitchFamily="34" charset="0"/>
              </a:rPr>
              <a:t>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¡N</a:t>
            </a:r>
            <a:r>
              <a:rPr lang="es-ES" sz="2400" b="1" dirty="0">
                <a:latin typeface="Century Gothic" panose="020B0502020202020204" pitchFamily="34" charset="0"/>
              </a:rPr>
              <a:t>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quiero un elefante dentro de una boa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</a:t>
            </a:r>
            <a:r>
              <a:rPr lang="es-ES" sz="2400" b="1" dirty="0">
                <a:latin typeface="Century Gothic" panose="020B0502020202020204" pitchFamily="34" charset="0"/>
              </a:rPr>
              <a:t>na boa es muy peligrosa y un elefante muy embarazoso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 mi casa todo es pequeño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ecesito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400" b="1" dirty="0">
                <a:latin typeface="Century Gothic" panose="020B0502020202020204" pitchFamily="34" charset="0"/>
              </a:rPr>
              <a:t>ibújame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uadroTexto 2">
            <a:extLst>
              <a:ext uri="{FF2B5EF4-FFF2-40B4-BE49-F238E27FC236}">
                <a16:creationId xmlns:a16="http://schemas.microsoft.com/office/drawing/2014/main" id="{F9305685-8EDD-4D9D-8AF9-06AE257FA324}"/>
              </a:ext>
            </a:extLst>
          </p:cNvPr>
          <p:cNvSpPr txBox="1"/>
          <p:nvPr/>
        </p:nvSpPr>
        <p:spPr>
          <a:xfrm>
            <a:off x="1070309" y="5470785"/>
            <a:ext cx="4270513" cy="1059581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¿P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qué crees que el extraño si logró identificar el dibujo de la boa abierta y cerrada del piloto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34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-1" y="-1758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A065EFE-5C72-4E00-B3E2-39748573D7D0}"/>
              </a:ext>
            </a:extLst>
          </p:cNvPr>
          <p:cNvSpPr txBox="1"/>
          <p:nvPr/>
        </p:nvSpPr>
        <p:spPr>
          <a:xfrm>
            <a:off x="818814" y="424069"/>
            <a:ext cx="86098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dibujé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hombrecito miró atentamente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uego dijo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—¡</a:t>
            </a:r>
            <a:r>
              <a:rPr lang="es-ES" sz="2400" b="1" dirty="0">
                <a:latin typeface="Century Gothic" panose="020B0502020202020204" pitchFamily="34" charset="0"/>
              </a:rPr>
              <a:t>No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ste cordero está muy enfermo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az otro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o dibujaba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i amigo sonrió amablemente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con indulgencia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445916-1C56-4556-A8B0-5662778D370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5" t="47211" r="57701" b="26536"/>
          <a:stretch/>
        </p:blipFill>
        <p:spPr bwMode="auto">
          <a:xfrm>
            <a:off x="9614797" y="347984"/>
            <a:ext cx="1951630" cy="1377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A58ADE5-40A9-429B-887D-9E3A7D2F112F}"/>
              </a:ext>
            </a:extLst>
          </p:cNvPr>
          <p:cNvSpPr txBox="1"/>
          <p:nvPr/>
        </p:nvSpPr>
        <p:spPr>
          <a:xfrm>
            <a:off x="300251" y="1932438"/>
            <a:ext cx="11891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—¿V</a:t>
            </a:r>
            <a:r>
              <a:rPr lang="es-ES" sz="2400" b="1" dirty="0">
                <a:latin typeface="Century Gothic" panose="020B0502020202020204" pitchFamily="34" charset="0"/>
              </a:rPr>
              <a:t>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es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ES" sz="2400" b="1" dirty="0">
                <a:latin typeface="Century Gothic" panose="020B0502020202020204" pitchFamily="34" charset="0"/>
              </a:rPr>
              <a:t> es un carnero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iene cuernos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ES" sz="2400" b="1" dirty="0">
                <a:latin typeface="Century Gothic" panose="020B0502020202020204" pitchFamily="34" charset="0"/>
              </a:rPr>
              <a:t>ehíce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pues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otra vez mi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lo rechazó como a los anteriores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52DE6B-96B9-4F6A-AA15-BD8F19B0500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2" t="29104" r="27174" b="42862"/>
          <a:stretch/>
        </p:blipFill>
        <p:spPr bwMode="auto">
          <a:xfrm>
            <a:off x="10328128" y="2387776"/>
            <a:ext cx="1751406" cy="1706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0314132-3C13-401D-B7EE-0A5B4080483F}"/>
              </a:ext>
            </a:extLst>
          </p:cNvPr>
          <p:cNvSpPr txBox="1"/>
          <p:nvPr/>
        </p:nvSpPr>
        <p:spPr>
          <a:xfrm>
            <a:off x="120410" y="3273710"/>
            <a:ext cx="10387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—É</a:t>
            </a:r>
            <a:r>
              <a:rPr lang="es-ES" sz="2400" b="1" dirty="0">
                <a:latin typeface="Century Gothic" panose="020B0502020202020204" pitchFamily="34" charset="0"/>
              </a:rPr>
              <a:t>ste es demasiado viejo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uiero un cordero que viva mucho tiempo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impaciente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como tenía prisa por comenzar a desmontar mi motor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garabateé este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Y</a:t>
            </a:r>
            <a:r>
              <a:rPr lang="es-ES" sz="2400" b="1" dirty="0">
                <a:latin typeface="Century Gothic" panose="020B0502020202020204" pitchFamily="34" charset="0"/>
              </a:rPr>
              <a:t> le largué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—É</a:t>
            </a:r>
            <a:r>
              <a:rPr lang="es-ES" sz="2400" b="1" dirty="0">
                <a:latin typeface="Century Gothic" panose="020B0502020202020204" pitchFamily="34" charset="0"/>
              </a:rPr>
              <a:t>sta es la caja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cordero que quieres está adentro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27E0EF1-5C00-400B-943A-3ABF43DC765C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5" t="23069" r="58011" b="49602"/>
          <a:stretch/>
        </p:blipFill>
        <p:spPr bwMode="auto">
          <a:xfrm>
            <a:off x="2227101" y="5014457"/>
            <a:ext cx="1839932" cy="1672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9744460-4D7F-4AB4-B039-D1D1602E2D9B}"/>
              </a:ext>
            </a:extLst>
          </p:cNvPr>
          <p:cNvPicPr/>
          <p:nvPr/>
        </p:nvPicPr>
        <p:blipFill rotWithShape="1">
          <a:blip r:embed="rId7"/>
          <a:srcRect l="53073" t="45081" r="26568" b="38232"/>
          <a:stretch/>
        </p:blipFill>
        <p:spPr bwMode="auto">
          <a:xfrm>
            <a:off x="5413687" y="5054467"/>
            <a:ext cx="2119877" cy="1127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306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-1" y="-1758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A065EFE-5C72-4E00-B3E2-39748573D7D0}"/>
              </a:ext>
            </a:extLst>
          </p:cNvPr>
          <p:cNvSpPr txBox="1"/>
          <p:nvPr/>
        </p:nvSpPr>
        <p:spPr>
          <a:xfrm>
            <a:off x="818814" y="424069"/>
            <a:ext cx="86098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 dibujé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hombrecito miró atentamente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400" b="1" dirty="0">
                <a:latin typeface="Century Gothic" panose="020B0502020202020204" pitchFamily="34" charset="0"/>
              </a:rPr>
              <a:t>uego dijo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—¡</a:t>
            </a:r>
            <a:r>
              <a:rPr lang="es-ES" sz="2400" b="1" dirty="0">
                <a:latin typeface="Century Gothic" panose="020B0502020202020204" pitchFamily="34" charset="0"/>
              </a:rPr>
              <a:t>No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ste cordero está muy enfermo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400" b="1" dirty="0">
                <a:latin typeface="Century Gothic" panose="020B0502020202020204" pitchFamily="34" charset="0"/>
              </a:rPr>
              <a:t>az otro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o dibujaba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400" b="1" dirty="0">
                <a:latin typeface="Century Gothic" panose="020B0502020202020204" pitchFamily="34" charset="0"/>
              </a:rPr>
              <a:t>i amigo sonrió amablemente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con indulgencia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445916-1C56-4556-A8B0-5662778D370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5" t="47211" r="57701" b="26536"/>
          <a:stretch/>
        </p:blipFill>
        <p:spPr bwMode="auto">
          <a:xfrm>
            <a:off x="9614797" y="347984"/>
            <a:ext cx="1951630" cy="1377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A58ADE5-40A9-429B-887D-9E3A7D2F112F}"/>
              </a:ext>
            </a:extLst>
          </p:cNvPr>
          <p:cNvSpPr txBox="1"/>
          <p:nvPr/>
        </p:nvSpPr>
        <p:spPr>
          <a:xfrm>
            <a:off x="300251" y="1932438"/>
            <a:ext cx="11891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—¿V</a:t>
            </a:r>
            <a:r>
              <a:rPr lang="es-ES" sz="2400" b="1" dirty="0">
                <a:latin typeface="Century Gothic" panose="020B0502020202020204" pitchFamily="34" charset="0"/>
              </a:rPr>
              <a:t>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b="1" dirty="0">
                <a:latin typeface="Century Gothic" panose="020B0502020202020204" pitchFamily="34" charset="0"/>
              </a:rPr>
              <a:t>o es un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ES" sz="2400" b="1" dirty="0">
                <a:latin typeface="Century Gothic" panose="020B0502020202020204" pitchFamily="34" charset="0"/>
              </a:rPr>
              <a:t> es un carnero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iene cuernos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s-ES" sz="2400" b="1" dirty="0">
                <a:latin typeface="Century Gothic" panose="020B0502020202020204" pitchFamily="34" charset="0"/>
              </a:rPr>
              <a:t>ehíce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pues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otra vez mi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400" b="1" dirty="0">
                <a:latin typeface="Century Gothic" panose="020B0502020202020204" pitchFamily="34" charset="0"/>
              </a:rPr>
              <a:t>ero lo rechazó como a los anteriores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52DE6B-96B9-4F6A-AA15-BD8F19B0500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2" t="29104" r="27174" b="42862"/>
          <a:stretch/>
        </p:blipFill>
        <p:spPr bwMode="auto">
          <a:xfrm>
            <a:off x="10328128" y="2387776"/>
            <a:ext cx="1751406" cy="1706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0314132-3C13-401D-B7EE-0A5B4080483F}"/>
              </a:ext>
            </a:extLst>
          </p:cNvPr>
          <p:cNvSpPr txBox="1"/>
          <p:nvPr/>
        </p:nvSpPr>
        <p:spPr>
          <a:xfrm>
            <a:off x="6627" y="2703016"/>
            <a:ext cx="94220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—É</a:t>
            </a:r>
            <a:r>
              <a:rPr lang="es-ES" sz="2400" b="1" dirty="0">
                <a:latin typeface="Century Gothic" panose="020B0502020202020204" pitchFamily="34" charset="0"/>
              </a:rPr>
              <a:t>ste es demasiado viejo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uiero un cordero que viva mucho tiempo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ntonces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impaciente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como tenía prisa por comenzar a desmontar mi motor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b="1" dirty="0">
                <a:latin typeface="Century Gothic" panose="020B0502020202020204" pitchFamily="34" charset="0"/>
              </a:rPr>
              <a:t> garabateé este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Y</a:t>
            </a:r>
            <a:r>
              <a:rPr lang="es-ES" sz="2400" b="1" dirty="0">
                <a:latin typeface="Century Gothic" panose="020B0502020202020204" pitchFamily="34" charset="0"/>
              </a:rPr>
              <a:t> le largué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—É</a:t>
            </a:r>
            <a:r>
              <a:rPr lang="es-ES" sz="2400" b="1" dirty="0">
                <a:latin typeface="Century Gothic" panose="020B0502020202020204" pitchFamily="34" charset="0"/>
              </a:rPr>
              <a:t>sta es la caja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b="1" dirty="0">
                <a:latin typeface="Century Gothic" panose="020B0502020202020204" pitchFamily="34" charset="0"/>
              </a:rPr>
              <a:t>l cordero que quieres está adentro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400" b="1" dirty="0">
                <a:latin typeface="Century Gothic" panose="020B0502020202020204" pitchFamily="34" charset="0"/>
              </a:rPr>
              <a:t>uedé verdaderamente sorprendido al ver iluminarse el rostro de mi joven juez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—¡E</a:t>
            </a:r>
            <a:r>
              <a:rPr lang="es-ES" sz="2400" b="1" dirty="0">
                <a:latin typeface="Century Gothic" panose="020B0502020202020204" pitchFamily="34" charset="0"/>
              </a:rPr>
              <a:t>s exactamente como lo quería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¿C</a:t>
            </a:r>
            <a:r>
              <a:rPr lang="es-ES" sz="2400" b="1" dirty="0">
                <a:latin typeface="Century Gothic" panose="020B0502020202020204" pitchFamily="34" charset="0"/>
              </a:rPr>
              <a:t>rees que necesitará mucha hierba este cordero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—¿P</a:t>
            </a:r>
            <a:r>
              <a:rPr lang="es-ES" sz="2400" b="1" dirty="0">
                <a:latin typeface="Century Gothic" panose="020B0502020202020204" pitchFamily="34" charset="0"/>
              </a:rPr>
              <a:t>or qué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—P</a:t>
            </a:r>
            <a:r>
              <a:rPr lang="es-ES" sz="2400" b="1" dirty="0">
                <a:latin typeface="Century Gothic" panose="020B0502020202020204" pitchFamily="34" charset="0"/>
              </a:rPr>
              <a:t>orque en mi casa todo es pequeño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—A</a:t>
            </a:r>
            <a:r>
              <a:rPr lang="es-ES" sz="2400" b="1" dirty="0">
                <a:latin typeface="Century Gothic" panose="020B0502020202020204" pitchFamily="34" charset="0"/>
              </a:rPr>
              <a:t>lcanzará seguramente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b="1" dirty="0">
                <a:latin typeface="Century Gothic" panose="020B0502020202020204" pitchFamily="34" charset="0"/>
              </a:rPr>
              <a:t>e he regalado un cordero bien pequeño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I</a:t>
            </a:r>
            <a:r>
              <a:rPr lang="es-ES" sz="2400" b="1" dirty="0">
                <a:latin typeface="Century Gothic" panose="020B0502020202020204" pitchFamily="34" charset="0"/>
              </a:rPr>
              <a:t>nclinó la cabeza hacia el dibujo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—N</a:t>
            </a:r>
            <a:r>
              <a:rPr lang="es-ES" sz="2400" b="1" dirty="0">
                <a:latin typeface="Century Gothic" panose="020B0502020202020204" pitchFamily="34" charset="0"/>
              </a:rPr>
              <a:t>o tan pequeño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</a:t>
            </a:r>
            <a:r>
              <a:rPr lang="es-ES" sz="2400" b="1" dirty="0">
                <a:latin typeface="Century Gothic" panose="020B0502020202020204" pitchFamily="34" charset="0"/>
              </a:rPr>
              <a:t>Mira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S</a:t>
            </a:r>
            <a:r>
              <a:rPr lang="es-ES" sz="2400" b="1" dirty="0">
                <a:latin typeface="Century Gothic" panose="020B0502020202020204" pitchFamily="34" charset="0"/>
              </a:rPr>
              <a:t>e ha dormido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</a:t>
            </a:r>
            <a:r>
              <a:rPr lang="es-ES" sz="2400" b="1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400" b="1" dirty="0">
                <a:latin typeface="Century Gothic" panose="020B0502020202020204" pitchFamily="34" charset="0"/>
              </a:rPr>
              <a:t> fue así cómo conocí al principito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2">
            <a:extLst>
              <a:ext uri="{FF2B5EF4-FFF2-40B4-BE49-F238E27FC236}">
                <a16:creationId xmlns:a16="http://schemas.microsoft.com/office/drawing/2014/main" id="{06D836B8-E640-49BC-9AEE-4D926F863B67}"/>
              </a:ext>
            </a:extLst>
          </p:cNvPr>
          <p:cNvSpPr txBox="1"/>
          <p:nvPr/>
        </p:nvSpPr>
        <p:spPr>
          <a:xfrm>
            <a:off x="9435311" y="4416531"/>
            <a:ext cx="2708856" cy="1387472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cuidados consideras necesita un cordero para creer saludable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22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0C3FE9-5043-4A46-BBE4-EA61607160E7}"/>
              </a:ext>
            </a:extLst>
          </p:cNvPr>
          <p:cNvSpPr txBox="1"/>
          <p:nvPr/>
        </p:nvSpPr>
        <p:spPr>
          <a:xfrm>
            <a:off x="3493828" y="2762658"/>
            <a:ext cx="7713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latin typeface="Britannic Bold" panose="020B0903060703020204" pitchFamily="34" charset="0"/>
              </a:rPr>
              <a:t>ACTIVIDADES:</a:t>
            </a:r>
            <a:endParaRPr lang="es-CO" sz="9600" b="1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2.96296E-6 L 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099B4E6-4C85-44C0-A0F2-D95C36418BA7}"/>
              </a:ext>
            </a:extLst>
          </p:cNvPr>
          <p:cNvSpPr txBox="1"/>
          <p:nvPr/>
        </p:nvSpPr>
        <p:spPr>
          <a:xfrm>
            <a:off x="3117223" y="781264"/>
            <a:ext cx="81421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1. E</a:t>
            </a:r>
            <a:r>
              <a:rPr lang="es-ES" sz="3200" b="1" dirty="0">
                <a:latin typeface="KG Neatly Printed" panose="02000506000000020003" pitchFamily="2" charset="0"/>
              </a:rPr>
              <a:t>scribe en tu cuaderno de español las palabras cuyo significado no entiendas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 </a:t>
            </a:r>
            <a:r>
              <a:rPr lang="es-ES" sz="3200" b="1" dirty="0">
                <a:latin typeface="KG Neatly Printed" panose="02000506000000020003" pitchFamily="2" charset="0"/>
              </a:rPr>
              <a:t>luego busca su significado en el diccionario de español y escríbelo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2. I</a:t>
            </a:r>
            <a:r>
              <a:rPr lang="es-ES" sz="3200" b="1" dirty="0">
                <a:latin typeface="KG Neatly Printed" panose="02000506000000020003" pitchFamily="2" charset="0"/>
              </a:rPr>
              <a:t>nvestiga las características de las boas, escríbelas en tu cuaderno de español y realiza un dibujo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3. E</a:t>
            </a:r>
            <a:r>
              <a:rPr lang="es-ES" sz="3200" b="1" dirty="0">
                <a:latin typeface="KG Neatly Printed" panose="02000506000000020003" pitchFamily="2" charset="0"/>
              </a:rPr>
              <a:t>scribe un pequeño texto donde narres que te gustaría hacer cuando seas adulto y por qué, ilustra tu escrito con imágenes 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4. R</a:t>
            </a:r>
            <a:r>
              <a:rPr lang="es-ES" sz="3200" b="1" dirty="0">
                <a:latin typeface="KG Neatly Printed" panose="02000506000000020003" pitchFamily="2" charset="0"/>
              </a:rPr>
              <a:t>ealiza con el material que desees el avión del piloto y exponlo ante tus compañeros y profesora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32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1625</Words>
  <Application>Microsoft Office PowerPoint</Application>
  <PresentationFormat>Panorámica</PresentationFormat>
  <Paragraphs>42</Paragraphs>
  <Slides>15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5" baseType="lpstr">
      <vt:lpstr>Arial</vt:lpstr>
      <vt:lpstr>Berlin Sans FB Demi</vt:lpstr>
      <vt:lpstr>Britannic Bold</vt:lpstr>
      <vt:lpstr>Calibri</vt:lpstr>
      <vt:lpstr>Calibri Light</vt:lpstr>
      <vt:lpstr>Century Gothic</vt:lpstr>
      <vt:lpstr>Gray Light</vt:lpstr>
      <vt:lpstr>KG Neatly Printed</vt:lpstr>
      <vt:lpstr>Poppins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69</cp:revision>
  <dcterms:created xsi:type="dcterms:W3CDTF">2021-08-20T16:04:58Z</dcterms:created>
  <dcterms:modified xsi:type="dcterms:W3CDTF">2022-07-29T02:11:20Z</dcterms:modified>
</cp:coreProperties>
</file>