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8" r:id="rId3"/>
    <p:sldId id="277" r:id="rId4"/>
    <p:sldId id="280" r:id="rId5"/>
    <p:sldId id="263" r:id="rId6"/>
    <p:sldId id="269" r:id="rId7"/>
    <p:sldId id="281" r:id="rId8"/>
    <p:sldId id="276" r:id="rId9"/>
    <p:sldId id="270" r:id="rId10"/>
    <p:sldId id="282" r:id="rId11"/>
    <p:sldId id="283" r:id="rId12"/>
    <p:sldId id="272" r:id="rId13"/>
    <p:sldId id="278" r:id="rId14"/>
    <p:sldId id="273" r:id="rId15"/>
    <p:sldId id="284" r:id="rId16"/>
    <p:sldId id="267" r:id="rId17"/>
    <p:sldId id="266" r:id="rId18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009900"/>
    <a:srgbClr val="FA06BA"/>
    <a:srgbClr val="E94958"/>
    <a:srgbClr val="66FFFF"/>
    <a:srgbClr val="002060"/>
    <a:srgbClr val="00D5DA"/>
    <a:srgbClr val="FF0066"/>
    <a:srgbClr val="FF66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47229A-24F9-4499-B175-3005C35AAA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BAC575-81DB-411A-919F-FFFA76016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F65F16-77E6-4BAD-9337-143FFB711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17/08/2022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D20187-3C9A-4E97-A721-A74A98C20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18FF09-E46C-425C-8C93-97D358DE6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649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526D73-6D63-44B9-B990-C92296B62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DF589C-8C95-4915-8B17-EF8DB30F7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00D82D-A386-40CC-97F6-4994715CB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17/08/2022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4D868-4052-4EBD-B4AD-2B3451C20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EA0165-F968-462F-A08A-10799251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374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A7E8D-A0D9-4C99-8A09-AF37C2466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EA784F-FF16-4EFC-9BA4-32EA4DC5C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1B2E97-FD6A-4AC7-9E6F-B57B00BFE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17/08/2022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D2811A-5B13-453B-B22B-729A9D2A0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38AD76-21BD-46FA-929E-24615C4D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08048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054597-1CC8-4E01-BDCE-93EE079D4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9C28D8-7F9E-45BF-8F06-206B56CC4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310B07-B796-4E30-9503-D8C258362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0C8E481-637C-4CE6-B059-8591A79F3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17/08/2022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56FCB2-3AAE-42AB-9E9C-FB505A96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C8BFEC-4013-4BA3-B779-43ED091B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04349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D1C7A-F57F-44C6-9D24-5B1FED798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7E9CD6-238F-4EF7-A148-29F27FE0B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DBBD70D-47E4-4335-B2E2-2EC49D2B6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95B9355-CA9B-4AE5-A516-2C1C3AFDF3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9B57024-F77F-4F24-8801-0544A9BFED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326C8C3-76D2-49BD-B2CB-A4749679C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17/08/2022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A0609AC-3E4F-4834-B1EF-0E8F295AE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DA92FBC-CD2A-449B-BB9B-55A91E70B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23948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19BA0-482A-4595-B651-1C0797294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DE35F73-8721-456B-9647-102552F39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17/08/2022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B3D667C-EE9C-4ACA-BB6E-B35BDEA58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9EB1FDB-ECED-4157-9651-E4E9E9AF4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5829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F5FED9B-1AE3-4FED-8100-9ECFA96F4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17/08/2022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1571398-836D-409D-9766-68427305B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0CED02A-0B3B-439E-8B26-29A1D22F7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911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1C16FF-894A-4069-8B59-200180740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273DED-17BF-434D-AABB-518D132FF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99DB49-E075-4DA2-BE66-331FD7BB1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8A9DFD-A967-4479-9260-BD00160B6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17/08/2022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E9E723-E268-46BE-9E25-1695E633C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1C87F6-1048-42A1-9AE1-71DD5FE48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96896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E8EA7A-837E-40A5-8B5E-7395C1C5A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D88128-0A20-43D1-8727-6190AEC2CC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B4330FF-5216-48CA-9511-1CAA4019D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2A7B7B-8B0F-46D4-97D6-0A6AC5E4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17/08/2022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9604A2-66BA-4711-812A-E6088DD82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EAF518-17F2-4FF8-8A20-DC4F8FB2A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74124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FA3E04-F222-48F4-9B83-5D961EE94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64DB2A-1EBF-496F-BE26-102306E7C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24548D-0DB5-4651-92CE-FA1E92535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17/08/2022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69314E-4655-47BF-8761-AD9955A8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1C678F-709C-44DC-A997-759420E9D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33022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E063E47-579B-4EAC-80FE-06AA481576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993AF3-0D1D-4841-A3A4-94BB61BE0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7159BE-6F5A-46C9-BD16-CFC7E269D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17/08/2022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C1592-084B-4ACA-947F-E910CF5FF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4F08E5-EA49-4F68-A7FA-26E5E68D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5067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8C80CE7-B089-4140-B445-570C34441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49E32F-26D0-40C4-A64D-06C68B3F4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EB1899-A6B7-4D52-A4D6-E74CD49513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6BA90-CE07-429E-99D4-221A815DA606}" type="datetimeFigureOut">
              <a:rPr lang="es-PE" smtClean="0"/>
              <a:t>17/08/2022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26CC6-8B32-4E4F-9E10-B0CDA2B7BB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86A4AB-EE68-478E-84BF-2CA35AFE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10697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EF22432-E1FE-482E-82F7-74F4E06D28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5" t="2226" r="1525" b="14349"/>
          <a:stretch/>
        </p:blipFill>
        <p:spPr>
          <a:xfrm>
            <a:off x="-3820" y="-18273"/>
            <a:ext cx="12192001" cy="685800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4A22CDE-356A-4DC0-8EA7-F97BC8746988}"/>
              </a:ext>
            </a:extLst>
          </p:cNvPr>
          <p:cNvSpPr txBox="1"/>
          <p:nvPr/>
        </p:nvSpPr>
        <p:spPr>
          <a:xfrm>
            <a:off x="489699" y="346101"/>
            <a:ext cx="1121259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chemeClr val="bg1"/>
                </a:solidFill>
                <a:latin typeface="Berlin Sans FB Demi" panose="020E0802020502020306" pitchFamily="34" charset="0"/>
              </a:rPr>
              <a:t>LEYENDO CON MI PROFE:</a:t>
            </a:r>
            <a:endParaRPr lang="es-CO" sz="68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B4B7881-91B1-4E14-8E6B-010B847FDC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254" y="3588293"/>
            <a:ext cx="1850127" cy="32697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7DF0ED-0386-42E5-B078-C723BC3078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13" y="3466674"/>
            <a:ext cx="1705198" cy="339132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5550A19-821A-4DFB-A747-23EA381836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428" y="3667184"/>
            <a:ext cx="1963674" cy="322574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8FC7C97-7AC7-4B05-8976-2D0D2A2FBC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383" y="3900720"/>
            <a:ext cx="1624434" cy="29572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0BF233E-7171-4B3E-9D08-74EB4561A2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817" y="5290196"/>
            <a:ext cx="1693376" cy="165309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7DE03A6-BE02-4EE6-83E6-0201059198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509" y="5204903"/>
            <a:ext cx="1376463" cy="175382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942B534-B908-4908-841F-09382F6028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310" y="5103947"/>
            <a:ext cx="1310743" cy="1863008"/>
          </a:xfrm>
          <a:prstGeom prst="rect">
            <a:avLst/>
          </a:prstGeom>
        </p:spPr>
      </p:pic>
      <p:pic>
        <p:nvPicPr>
          <p:cNvPr id="14" name="Musica Infantil Para Videos Musica De Fondo Feliz Musica Instrumental_50k">
            <a:hlinkClick r:id="" action="ppaction://media"/>
            <a:extLst>
              <a:ext uri="{FF2B5EF4-FFF2-40B4-BE49-F238E27FC236}">
                <a16:creationId xmlns:a16="http://schemas.microsoft.com/office/drawing/2014/main" id="{3447C098-1001-473D-80CC-F8A691C200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964755" y="134358"/>
            <a:ext cx="878307" cy="878307"/>
          </a:xfrm>
          <a:prstGeom prst="rect">
            <a:avLst/>
          </a:prstGeom>
        </p:spPr>
      </p:pic>
      <p:pic>
        <p:nvPicPr>
          <p:cNvPr id="3" name="Imagen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62A09A1-85AB-4D79-BBF5-6E0975C01EB1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22033"/>
          <a:stretch/>
        </p:blipFill>
        <p:spPr>
          <a:xfrm>
            <a:off x="4589583" y="2884879"/>
            <a:ext cx="2761727" cy="101719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81FCDDE-AE6E-4E5A-9FEE-14BFB7DAE4C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9" y="1045582"/>
            <a:ext cx="1529783" cy="158456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328E179-A2AE-42E4-BC9A-0DEAC2C86DC2}"/>
              </a:ext>
            </a:extLst>
          </p:cNvPr>
          <p:cNvSpPr txBox="1"/>
          <p:nvPr/>
        </p:nvSpPr>
        <p:spPr>
          <a:xfrm>
            <a:off x="486251" y="443278"/>
            <a:ext cx="1121259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latin typeface="Berlin Sans FB Demi" panose="020E0802020502020306" pitchFamily="34" charset="0"/>
              </a:rPr>
              <a:t>L</a:t>
            </a:r>
            <a:r>
              <a:rPr lang="es-ES" sz="6800" dirty="0">
                <a:solidFill>
                  <a:srgbClr val="009900"/>
                </a:solidFill>
                <a:latin typeface="Berlin Sans FB Demi" panose="020E0802020502020306" pitchFamily="34" charset="0"/>
              </a:rPr>
              <a:t>E</a:t>
            </a:r>
            <a:r>
              <a:rPr lang="es-ES" sz="6800" dirty="0">
                <a:solidFill>
                  <a:srgbClr val="9933FF"/>
                </a:solidFill>
                <a:latin typeface="Berlin Sans FB Demi" panose="020E0802020502020306" pitchFamily="34" charset="0"/>
              </a:rPr>
              <a:t>Y</a:t>
            </a:r>
            <a:r>
              <a:rPr lang="es-ES" sz="6800" dirty="0">
                <a:solidFill>
                  <a:srgbClr val="CC0000"/>
                </a:solidFill>
                <a:latin typeface="Berlin Sans FB Demi" panose="020E0802020502020306" pitchFamily="34" charset="0"/>
              </a:rPr>
              <a:t>E</a:t>
            </a:r>
            <a:r>
              <a:rPr lang="es-ES" sz="6800" dirty="0">
                <a:solidFill>
                  <a:srgbClr val="FFFF00"/>
                </a:solidFill>
                <a:latin typeface="Berlin Sans FB Demi" panose="020E0802020502020306" pitchFamily="34" charset="0"/>
              </a:rPr>
              <a:t>N</a:t>
            </a:r>
            <a:r>
              <a:rPr lang="es-ES" sz="6800" dirty="0">
                <a:solidFill>
                  <a:srgbClr val="0070C0"/>
                </a:solidFill>
                <a:latin typeface="Berlin Sans FB Demi" panose="020E0802020502020306" pitchFamily="34" charset="0"/>
              </a:rPr>
              <a:t>D</a:t>
            </a:r>
            <a:r>
              <a:rPr lang="es-ES" sz="6800" dirty="0">
                <a:solidFill>
                  <a:srgbClr val="FFC000"/>
                </a:solidFill>
                <a:latin typeface="Berlin Sans FB Demi" panose="020E0802020502020306" pitchFamily="34" charset="0"/>
              </a:rPr>
              <a:t>O </a:t>
            </a:r>
            <a:r>
              <a:rPr lang="es-ES" sz="6800" dirty="0">
                <a:solidFill>
                  <a:srgbClr val="009900"/>
                </a:solidFill>
                <a:latin typeface="Berlin Sans FB Demi" panose="020E0802020502020306" pitchFamily="34" charset="0"/>
              </a:rPr>
              <a:t>C</a:t>
            </a:r>
            <a:r>
              <a:rPr lang="es-ES" sz="6800" dirty="0">
                <a:solidFill>
                  <a:srgbClr val="00B0F0"/>
                </a:solidFill>
                <a:latin typeface="Berlin Sans FB Demi" panose="020E0802020502020306" pitchFamily="34" charset="0"/>
              </a:rPr>
              <a:t>O</a:t>
            </a:r>
            <a:r>
              <a:rPr lang="es-ES" sz="6800" dirty="0">
                <a:solidFill>
                  <a:srgbClr val="FFFF00"/>
                </a:solidFill>
                <a:latin typeface="Berlin Sans FB Demi" panose="020E0802020502020306" pitchFamily="34" charset="0"/>
              </a:rPr>
              <a:t>N</a:t>
            </a:r>
            <a:r>
              <a:rPr lang="es-ES" sz="6800" dirty="0">
                <a:solidFill>
                  <a:schemeClr val="bg1"/>
                </a:solidFill>
                <a:latin typeface="Berlin Sans FB Demi" panose="020E0802020502020306" pitchFamily="34" charset="0"/>
              </a:rPr>
              <a:t> </a:t>
            </a:r>
            <a:r>
              <a:rPr lang="es-ES" sz="6800" dirty="0">
                <a:solidFill>
                  <a:srgbClr val="FF6600"/>
                </a:solidFill>
                <a:latin typeface="Berlin Sans FB Demi" panose="020E0802020502020306" pitchFamily="34" charset="0"/>
              </a:rPr>
              <a:t>M</a:t>
            </a:r>
            <a:r>
              <a:rPr lang="es-ES" sz="6800" dirty="0">
                <a:solidFill>
                  <a:schemeClr val="accent4">
                    <a:lumMod val="60000"/>
                    <a:lumOff val="40000"/>
                  </a:schemeClr>
                </a:solidFill>
                <a:latin typeface="Berlin Sans FB Demi" panose="020E0802020502020306" pitchFamily="34" charset="0"/>
              </a:rPr>
              <a:t>I</a:t>
            </a:r>
            <a:r>
              <a:rPr lang="es-ES" sz="6800" dirty="0">
                <a:solidFill>
                  <a:srgbClr val="009900"/>
                </a:solidFill>
                <a:latin typeface="Berlin Sans FB Demi" panose="020E0802020502020306" pitchFamily="34" charset="0"/>
              </a:rPr>
              <a:t> </a:t>
            </a:r>
            <a:r>
              <a:rPr lang="es-ES" sz="6800" dirty="0">
                <a:solidFill>
                  <a:srgbClr val="9933FF"/>
                </a:solidFill>
                <a:latin typeface="Berlin Sans FB Demi" panose="020E0802020502020306" pitchFamily="34" charset="0"/>
              </a:rPr>
              <a:t>P</a:t>
            </a:r>
            <a:r>
              <a:rPr lang="es-ES" sz="6800" dirty="0">
                <a:solidFill>
                  <a:srgbClr val="FF0000"/>
                </a:solidFill>
                <a:latin typeface="Berlin Sans FB Demi" panose="020E0802020502020306" pitchFamily="34" charset="0"/>
              </a:rPr>
              <a:t>R</a:t>
            </a:r>
            <a:r>
              <a:rPr lang="es-ES" sz="6800" dirty="0">
                <a:solidFill>
                  <a:srgbClr val="FFFF00"/>
                </a:solidFill>
                <a:latin typeface="Berlin Sans FB Demi" panose="020E0802020502020306" pitchFamily="34" charset="0"/>
              </a:rPr>
              <a:t>O</a:t>
            </a:r>
            <a:r>
              <a:rPr lang="es-ES" sz="6800" dirty="0">
                <a:solidFill>
                  <a:srgbClr val="FA06BA"/>
                </a:solidFill>
                <a:latin typeface="Berlin Sans FB Demi" panose="020E0802020502020306" pitchFamily="34" charset="0"/>
              </a:rPr>
              <a:t>F</a:t>
            </a:r>
            <a:r>
              <a:rPr lang="es-ES" sz="6800" dirty="0">
                <a:solidFill>
                  <a:srgbClr val="00B0F0"/>
                </a:solidFill>
                <a:latin typeface="Berlin Sans FB Demi" panose="020E0802020502020306" pitchFamily="34" charset="0"/>
              </a:rPr>
              <a:t>E</a:t>
            </a:r>
            <a:r>
              <a:rPr lang="es-ES" sz="6800" dirty="0">
                <a:solidFill>
                  <a:srgbClr val="9933FF"/>
                </a:solidFill>
                <a:latin typeface="Berlin Sans FB Demi" panose="020E0802020502020306" pitchFamily="34" charset="0"/>
              </a:rPr>
              <a:t>:</a:t>
            </a:r>
            <a:endParaRPr lang="es-CO" sz="6800" dirty="0">
              <a:latin typeface="Berlin Sans FB Demi" panose="020E0802020502020306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1142C1-A1D2-4BEB-8040-117E92A35EAC}"/>
              </a:ext>
            </a:extLst>
          </p:cNvPr>
          <p:cNvSpPr txBox="1"/>
          <p:nvPr/>
        </p:nvSpPr>
        <p:spPr>
          <a:xfrm>
            <a:off x="2203416" y="1404523"/>
            <a:ext cx="7168986" cy="1323439"/>
          </a:xfrm>
          <a:prstGeom prst="rect">
            <a:avLst/>
          </a:prstGeom>
          <a:noFill/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s-ES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Gray Light" pitchFamily="2" charset="0"/>
              </a:rPr>
              <a:t>EL  PRINCIPITO.</a:t>
            </a:r>
            <a:endParaRPr lang="es-CO" sz="8000" dirty="0">
              <a:solidFill>
                <a:schemeClr val="tx1">
                  <a:lumMod val="95000"/>
                  <a:lumOff val="5000"/>
                </a:schemeClr>
              </a:solidFill>
              <a:latin typeface="Gray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66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3636" numSld="999" showWhenStopped="0">
                <p:cTn id="7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72"/>
          <a:stretch/>
        </p:blipFill>
        <p:spPr bwMode="auto">
          <a:xfrm>
            <a:off x="0" y="0"/>
            <a:ext cx="12192001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sp>
        <p:nvSpPr>
          <p:cNvPr id="52" name="CuadroTexto 51">
            <a:extLst>
              <a:ext uri="{FF2B5EF4-FFF2-40B4-BE49-F238E27FC236}">
                <a16:creationId xmlns:a16="http://schemas.microsoft.com/office/drawing/2014/main" id="{31E5BEFD-754D-4CC0-84C4-52B1C1ACFE28}"/>
              </a:ext>
            </a:extLst>
          </p:cNvPr>
          <p:cNvSpPr txBox="1"/>
          <p:nvPr/>
        </p:nvSpPr>
        <p:spPr>
          <a:xfrm>
            <a:off x="3380715" y="1008942"/>
            <a:ext cx="673069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AUTOR: A</a:t>
            </a:r>
            <a:r>
              <a:rPr lang="es-ES" sz="4400" b="1" dirty="0">
                <a:latin typeface="KG Neatly Printed" panose="02000506000000020003" pitchFamily="2" charset="0"/>
              </a:rPr>
              <a:t>ntoine de </a:t>
            </a:r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S</a:t>
            </a:r>
            <a:r>
              <a:rPr lang="es-ES" sz="4400" b="1" dirty="0">
                <a:latin typeface="KG Neatly Printed" panose="02000506000000020003" pitchFamily="2" charset="0"/>
              </a:rPr>
              <a:t>aint </a:t>
            </a:r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– E</a:t>
            </a:r>
            <a:r>
              <a:rPr lang="es-ES" sz="4400" b="1" dirty="0">
                <a:latin typeface="KG Neatly Printed" panose="02000506000000020003" pitchFamily="2" charset="0"/>
              </a:rPr>
              <a:t>xupéry</a:t>
            </a:r>
          </a:p>
          <a:p>
            <a:r>
              <a:rPr lang="es-ES" sz="2400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sz="2400" dirty="0">
                <a:latin typeface="Century Gothic" panose="020B0502020202020204" pitchFamily="34" charset="0"/>
              </a:rPr>
              <a:t>ovelista y aviador francés</a:t>
            </a:r>
            <a:r>
              <a:rPr lang="es-ES" sz="2400" dirty="0">
                <a:solidFill>
                  <a:srgbClr val="FF0000"/>
                </a:solidFill>
                <a:latin typeface="Century Gothic" panose="020B0502020202020204" pitchFamily="34" charset="0"/>
              </a:rPr>
              <a:t>;</a:t>
            </a:r>
            <a:r>
              <a:rPr lang="es-ES" sz="2400" dirty="0">
                <a:latin typeface="Century Gothic" panose="020B0502020202020204" pitchFamily="34" charset="0"/>
              </a:rPr>
              <a:t> sus experiencias como piloto fueron a </a:t>
            </a:r>
          </a:p>
          <a:p>
            <a:r>
              <a:rPr lang="es-ES" sz="2400" dirty="0">
                <a:latin typeface="Century Gothic" panose="020B0502020202020204" pitchFamily="34" charset="0"/>
              </a:rPr>
              <a:t>menudo su fuente de inspiración</a:t>
            </a:r>
            <a:r>
              <a:rPr lang="es-ES" sz="2400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r>
              <a:rPr lang="es-ES" sz="2400" dirty="0">
                <a:latin typeface="Century Gothic" panose="020B0502020202020204" pitchFamily="34" charset="0"/>
              </a:rPr>
              <a:t> </a:t>
            </a:r>
            <a:r>
              <a:rPr lang="es-ES" sz="2400" dirty="0">
                <a:solidFill>
                  <a:srgbClr val="FF0000"/>
                </a:solidFill>
                <a:latin typeface="Century Gothic" panose="020B0502020202020204" pitchFamily="34" charset="0"/>
              </a:rPr>
              <a:t>T</a:t>
            </a:r>
            <a:r>
              <a:rPr lang="es-ES" sz="2400" dirty="0">
                <a:latin typeface="Century Gothic" panose="020B0502020202020204" pitchFamily="34" charset="0"/>
              </a:rPr>
              <a:t>ercero de los cinco hijos de una familia </a:t>
            </a:r>
          </a:p>
          <a:p>
            <a:r>
              <a:rPr lang="es-ES" sz="2400" dirty="0">
                <a:latin typeface="Century Gothic" panose="020B0502020202020204" pitchFamily="34" charset="0"/>
              </a:rPr>
              <a:t>de la aristocracia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(</a:t>
            </a:r>
            <a:r>
              <a:rPr lang="es-ES" sz="2400" dirty="0">
                <a:latin typeface="Century Gothic" panose="020B0502020202020204" pitchFamily="34" charset="0"/>
              </a:rPr>
              <a:t>su padre tenía el título de vizconde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),</a:t>
            </a:r>
            <a:r>
              <a:rPr lang="es-ES" sz="2400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ES" sz="2400" dirty="0">
                <a:latin typeface="Century Gothic" panose="020B0502020202020204" pitchFamily="34" charset="0"/>
              </a:rPr>
              <a:t>ntoine de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</a:t>
            </a:r>
            <a:r>
              <a:rPr lang="es-ES" sz="2400" dirty="0">
                <a:latin typeface="Century Gothic" panose="020B0502020202020204" pitchFamily="34" charset="0"/>
              </a:rPr>
              <a:t>aint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-E</a:t>
            </a:r>
            <a:r>
              <a:rPr lang="es-ES" sz="2400" dirty="0">
                <a:latin typeface="Century Gothic" panose="020B0502020202020204" pitchFamily="34" charset="0"/>
              </a:rPr>
              <a:t>xupéry vivió una infancia feliz en las propiedades familiares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dirty="0">
                <a:latin typeface="Century Gothic" panose="020B0502020202020204" pitchFamily="34" charset="0"/>
              </a:rPr>
              <a:t> aunque perdió a su progenitor a la edad de cuatro años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dirty="0">
                <a:latin typeface="Century Gothic" panose="020B0502020202020204" pitchFamily="34" charset="0"/>
              </a:rPr>
              <a:t>stuvo muy ligado a su madre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dirty="0">
                <a:latin typeface="Century Gothic" panose="020B0502020202020204" pitchFamily="34" charset="0"/>
              </a:rPr>
              <a:t> cuya sensibilidad y cultura lo marcaron profundamente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dirty="0">
                <a:latin typeface="Century Gothic" panose="020B0502020202020204" pitchFamily="34" charset="0"/>
              </a:rPr>
              <a:t> y con la que mantuvo una voluminosa correspondencia durante toda su vida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DD9245C-798C-4895-A863-20EBAA3E6B14}"/>
              </a:ext>
            </a:extLst>
          </p:cNvPr>
          <p:cNvSpPr txBox="1"/>
          <p:nvPr/>
        </p:nvSpPr>
        <p:spPr>
          <a:xfrm>
            <a:off x="2504880" y="0"/>
            <a:ext cx="7168986" cy="1323439"/>
          </a:xfrm>
          <a:prstGeom prst="rect">
            <a:avLst/>
          </a:prstGeom>
          <a:noFill/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s-ES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Gray Light" pitchFamily="2" charset="0"/>
              </a:rPr>
              <a:t>EL  PRINCIPITO.</a:t>
            </a:r>
            <a:endParaRPr lang="es-CO" sz="8000" dirty="0">
              <a:solidFill>
                <a:schemeClr val="tx1">
                  <a:lumMod val="95000"/>
                  <a:lumOff val="5000"/>
                </a:schemeClr>
              </a:solidFill>
              <a:latin typeface="Gray Light" pitchFamily="2" charset="0"/>
            </a:endParaRPr>
          </a:p>
        </p:txBody>
      </p:sp>
      <p:pic>
        <p:nvPicPr>
          <p:cNvPr id="9" name="Imagen 8" descr="Libro El Principito - Skla Skla - Pepe Ganga">
            <a:extLst>
              <a:ext uri="{FF2B5EF4-FFF2-40B4-BE49-F238E27FC236}">
                <a16:creationId xmlns:a16="http://schemas.microsoft.com/office/drawing/2014/main" id="{38F9D042-2C88-46D9-85B4-AD4804CDB08F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8" t="6249" r="18395" b="5706"/>
          <a:stretch/>
        </p:blipFill>
        <p:spPr bwMode="auto">
          <a:xfrm>
            <a:off x="0" y="1248989"/>
            <a:ext cx="3380716" cy="49865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443C506-0C61-4089-9B47-6FFFD3BF51A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257" y="1116403"/>
            <a:ext cx="2543810" cy="31661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37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270" y="23562"/>
            <a:ext cx="818815" cy="848139"/>
          </a:xfrm>
          <a:prstGeom prst="rect">
            <a:avLst/>
          </a:prstGeom>
        </p:spPr>
      </p:pic>
      <p:pic>
        <p:nvPicPr>
          <p:cNvPr id="6" name="Imagen 5" descr="Libro El Principito - Skla Skla - Pepe Ganga">
            <a:extLst>
              <a:ext uri="{FF2B5EF4-FFF2-40B4-BE49-F238E27FC236}">
                <a16:creationId xmlns:a16="http://schemas.microsoft.com/office/drawing/2014/main" id="{2A5A3355-D521-4E4F-AD52-0B7E8297187F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8" t="6249" r="18395" b="5706"/>
          <a:stretch/>
        </p:blipFill>
        <p:spPr bwMode="auto">
          <a:xfrm>
            <a:off x="27915" y="23562"/>
            <a:ext cx="4280453" cy="68948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8261FF0-CFC9-428D-8767-BBC26A626D6A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5" t="32881" r="11428" b="19451"/>
          <a:stretch/>
        </p:blipFill>
        <p:spPr bwMode="auto">
          <a:xfrm>
            <a:off x="4179650" y="1033668"/>
            <a:ext cx="8012350" cy="54201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7020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DDA1E593-3970-4AAC-A8E1-66A2089352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13">
            <a:extLst>
              <a:ext uri="{FF2B5EF4-FFF2-40B4-BE49-F238E27FC236}">
                <a16:creationId xmlns:a16="http://schemas.microsoft.com/office/drawing/2014/main" id="{DA9116B8-1926-44FE-B37B-9B9F90AB8966}"/>
              </a:ext>
            </a:extLst>
          </p:cNvPr>
          <p:cNvSpPr txBox="1"/>
          <p:nvPr/>
        </p:nvSpPr>
        <p:spPr>
          <a:xfrm>
            <a:off x="259131" y="2575171"/>
            <a:ext cx="11217251" cy="516667"/>
          </a:xfrm>
          <a:prstGeom prst="flowChartAlternateProcess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¿R</a:t>
            </a:r>
            <a:r>
              <a:rPr lang="es-ES" sz="2400" b="1" kern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ecuerdas sobre que trataba el capítulo 1 y 2 del libro el principito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13">
            <a:extLst>
              <a:ext uri="{FF2B5EF4-FFF2-40B4-BE49-F238E27FC236}">
                <a16:creationId xmlns:a16="http://schemas.microsoft.com/office/drawing/2014/main" id="{EF673F53-DACA-42D3-AA2E-816E425A28B4}"/>
              </a:ext>
            </a:extLst>
          </p:cNvPr>
          <p:cNvSpPr txBox="1"/>
          <p:nvPr/>
        </p:nvSpPr>
        <p:spPr>
          <a:xfrm>
            <a:off x="3810359" y="3766163"/>
            <a:ext cx="7135938" cy="516667"/>
          </a:xfrm>
          <a:prstGeom prst="flowChartAlternateProcess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</a:t>
            </a:r>
            <a:r>
              <a:rPr lang="es-ES" sz="2400" b="1" kern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ómo inició la historia del principito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13">
            <a:extLst>
              <a:ext uri="{FF2B5EF4-FFF2-40B4-BE49-F238E27FC236}">
                <a16:creationId xmlns:a16="http://schemas.microsoft.com/office/drawing/2014/main" id="{1E115B58-2A6A-4008-8D2E-AF960A728999}"/>
              </a:ext>
            </a:extLst>
          </p:cNvPr>
          <p:cNvSpPr txBox="1"/>
          <p:nvPr/>
        </p:nvSpPr>
        <p:spPr>
          <a:xfrm>
            <a:off x="967768" y="4698821"/>
            <a:ext cx="7135938" cy="516667"/>
          </a:xfrm>
          <a:prstGeom prst="flowChartAlternateProcess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</a:t>
            </a:r>
            <a:r>
              <a:rPr lang="es-ES" sz="2400" b="1" kern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ué crees sucederá en este nuevo capítulo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DE296B6-29CD-4108-B5EE-1F69F5267B8A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5" t="29312" r="8990" b="59709"/>
          <a:stretch/>
        </p:blipFill>
        <p:spPr bwMode="auto">
          <a:xfrm>
            <a:off x="361122" y="571506"/>
            <a:ext cx="11469756" cy="1432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80277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-1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5B85A6C-1AF9-4CF4-8E96-0F66D7A3C6ED}"/>
              </a:ext>
            </a:extLst>
          </p:cNvPr>
          <p:cNvSpPr txBox="1"/>
          <p:nvPr/>
        </p:nvSpPr>
        <p:spPr>
          <a:xfrm>
            <a:off x="1059816" y="56832"/>
            <a:ext cx="106812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NECESITÉ</a:t>
            </a:r>
            <a:r>
              <a:rPr lang="es-ES" sz="2400" b="1" dirty="0">
                <a:latin typeface="Century Gothic" panose="020B0502020202020204" pitchFamily="34" charset="0"/>
              </a:rPr>
              <a:t> mucho tiempo para comprender de dónde venía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l principito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que me acosaba a preguntas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s-ES" sz="2400" b="1" dirty="0">
                <a:latin typeface="Century Gothic" panose="020B0502020202020204" pitchFamily="34" charset="0"/>
              </a:rPr>
              <a:t>nunca parecía oír las mías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Y </a:t>
            </a:r>
            <a:r>
              <a:rPr lang="es-ES" sz="2400" b="1" dirty="0">
                <a:latin typeface="Century Gothic" panose="020B0502020202020204" pitchFamily="34" charset="0"/>
              </a:rPr>
              <a:t>sólo por palabras pronunciadas al azar pude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poco a poco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s-ES" sz="2400" b="1" dirty="0">
                <a:latin typeface="Century Gothic" panose="020B0502020202020204" pitchFamily="34" charset="0"/>
              </a:rPr>
              <a:t>enterarme de todo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ES" sz="2400" b="1" dirty="0">
                <a:latin typeface="Century Gothic" panose="020B0502020202020204" pitchFamily="34" charset="0"/>
              </a:rPr>
              <a:t>uando vio mi avión por primera vez (no dibujaré mi avión porque es un dibujo demasiado complicado para mí), me preguntó: </a:t>
            </a:r>
          </a:p>
        </p:txBody>
      </p:sp>
      <p:sp>
        <p:nvSpPr>
          <p:cNvPr id="16" name="CuadroTexto 13">
            <a:extLst>
              <a:ext uri="{FF2B5EF4-FFF2-40B4-BE49-F238E27FC236}">
                <a16:creationId xmlns:a16="http://schemas.microsoft.com/office/drawing/2014/main" id="{76E8D9C0-39B3-4B97-8883-A4BB70344ADF}"/>
              </a:ext>
            </a:extLst>
          </p:cNvPr>
          <p:cNvSpPr txBox="1"/>
          <p:nvPr/>
        </p:nvSpPr>
        <p:spPr>
          <a:xfrm>
            <a:off x="8382357" y="2549195"/>
            <a:ext cx="3623755" cy="1060362"/>
          </a:xfrm>
          <a:prstGeom prst="flowChartAlternateProcess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8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</a:t>
            </a:r>
            <a:r>
              <a:rPr lang="es-ES" sz="18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ué crees que significa la palabra subrayada </a:t>
            </a:r>
            <a:r>
              <a:rPr lang="es-ES" b="1" u="sng" dirty="0">
                <a:latin typeface="Century Gothic" panose="020B0502020202020204" pitchFamily="34" charset="0"/>
              </a:rPr>
              <a:t>desgracias</a:t>
            </a:r>
            <a:r>
              <a:rPr lang="es-ES" sz="18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r>
              <a:rPr lang="es-ES" sz="18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O" sz="1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EACDEF7-E02B-4BBE-989A-A639AB03A6AE}"/>
              </a:ext>
            </a:extLst>
          </p:cNvPr>
          <p:cNvSpPr txBox="1"/>
          <p:nvPr/>
        </p:nvSpPr>
        <p:spPr>
          <a:xfrm>
            <a:off x="178906" y="2058340"/>
            <a:ext cx="57713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—¿Q</a:t>
            </a:r>
            <a:r>
              <a:rPr lang="es-ES" sz="2400" b="1" dirty="0">
                <a:latin typeface="Century Gothic" panose="020B0502020202020204" pitchFamily="34" charset="0"/>
              </a:rPr>
              <a:t>ué es esta cosa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 —N</a:t>
            </a:r>
            <a:r>
              <a:rPr lang="es-ES" sz="2400" b="1" dirty="0">
                <a:latin typeface="Century Gothic" panose="020B0502020202020204" pitchFamily="34" charset="0"/>
              </a:rPr>
              <a:t>o es una cosa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V</a:t>
            </a:r>
            <a:r>
              <a:rPr lang="es-ES" sz="2400" b="1" dirty="0">
                <a:latin typeface="Century Gothic" panose="020B0502020202020204" pitchFamily="34" charset="0"/>
              </a:rPr>
              <a:t>uela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s un avión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s mi avión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Y</a:t>
            </a:r>
            <a:r>
              <a:rPr lang="es-ES" sz="2400" b="1" dirty="0">
                <a:latin typeface="Century Gothic" panose="020B0502020202020204" pitchFamily="34" charset="0"/>
              </a:rPr>
              <a:t> me sentí orgulloso haciéndole saber que volaba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ntonces exclamó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—¿C</a:t>
            </a:r>
            <a:r>
              <a:rPr lang="es-ES" sz="2400" b="1" dirty="0">
                <a:latin typeface="Century Gothic" panose="020B0502020202020204" pitchFamily="34" charset="0"/>
              </a:rPr>
              <a:t>ómo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¿H</a:t>
            </a:r>
            <a:r>
              <a:rPr lang="es-ES" sz="2400" b="1" dirty="0">
                <a:latin typeface="Century Gothic" panose="020B0502020202020204" pitchFamily="34" charset="0"/>
              </a:rPr>
              <a:t>as caído del cielo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—S</a:t>
            </a:r>
            <a:r>
              <a:rPr lang="es-ES" sz="2400" b="1" dirty="0">
                <a:latin typeface="Century Gothic" panose="020B0502020202020204" pitchFamily="34" charset="0"/>
              </a:rPr>
              <a:t>í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</a:t>
            </a:r>
            <a:r>
              <a:rPr lang="es-ES" sz="2400" b="1" dirty="0">
                <a:latin typeface="Century Gothic" panose="020B0502020202020204" pitchFamily="34" charset="0"/>
              </a:rPr>
              <a:t>dije modestamente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</a:t>
            </a:r>
            <a:r>
              <a:rPr lang="es-ES" sz="2400" b="1" dirty="0">
                <a:latin typeface="Century Gothic" panose="020B0502020202020204" pitchFamily="34" charset="0"/>
              </a:rPr>
              <a:t>¡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ES" sz="2400" b="1" dirty="0">
                <a:latin typeface="Century Gothic" panose="020B0502020202020204" pitchFamily="34" charset="0"/>
              </a:rPr>
              <a:t>h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 ¡Q</a:t>
            </a:r>
            <a:r>
              <a:rPr lang="es-ES" sz="2400" b="1" dirty="0">
                <a:latin typeface="Century Gothic" panose="020B0502020202020204" pitchFamily="34" charset="0"/>
              </a:rPr>
              <a:t>ué gracioso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!…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400" b="1" dirty="0">
                <a:latin typeface="Century Gothic" panose="020B0502020202020204" pitchFamily="34" charset="0"/>
              </a:rPr>
              <a:t> el principito soltó una magnífica carcajada que me irritó mucho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ES" sz="2400" b="1" dirty="0">
                <a:latin typeface="Century Gothic" panose="020B0502020202020204" pitchFamily="34" charset="0"/>
              </a:rPr>
              <a:t>eseo que se tomen en serio mis </a:t>
            </a:r>
            <a:r>
              <a:rPr lang="es-ES" sz="2400" b="1" u="sng" dirty="0">
                <a:latin typeface="Century Gothic" panose="020B0502020202020204" pitchFamily="34" charset="0"/>
              </a:rPr>
              <a:t>desgracias</a:t>
            </a:r>
            <a:r>
              <a:rPr lang="es-ES" sz="2400" b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u="sng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ES" sz="2400" b="1" dirty="0">
                <a:latin typeface="Century Gothic" panose="020B0502020202020204" pitchFamily="34" charset="0"/>
              </a:rPr>
              <a:t>espués agregó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—E</a:t>
            </a:r>
            <a:r>
              <a:rPr lang="es-ES" sz="2400" b="1" dirty="0">
                <a:latin typeface="Century Gothic" panose="020B0502020202020204" pitchFamily="34" charset="0"/>
              </a:rPr>
              <a:t>ntonces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¡</a:t>
            </a:r>
            <a:r>
              <a:rPr lang="es-ES" sz="2400" b="1" dirty="0">
                <a:latin typeface="Century Gothic" panose="020B0502020202020204" pitchFamily="34" charset="0"/>
              </a:rPr>
              <a:t>tú también vienes del cielo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 ¿D</a:t>
            </a:r>
            <a:r>
              <a:rPr lang="es-ES" sz="2400" b="1" dirty="0">
                <a:latin typeface="Century Gothic" panose="020B0502020202020204" pitchFamily="34" charset="0"/>
              </a:rPr>
              <a:t>e qué planeta eres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C7C921E-1F5F-4B8F-B022-A709017F914D}"/>
              </a:ext>
            </a:extLst>
          </p:cNvPr>
          <p:cNvSpPr txBox="1"/>
          <p:nvPr/>
        </p:nvSpPr>
        <p:spPr>
          <a:xfrm>
            <a:off x="8117313" y="3864234"/>
            <a:ext cx="3623755" cy="2044035"/>
          </a:xfrm>
          <a:prstGeom prst="flowChartAlternateProcess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8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" sz="1800" b="1" kern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piloto se sintió orgulloso cuando le dijo al principito que su 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avión volaba menciona un momento o una situación en la que te hayas sentido muy orgulloso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CO" sz="1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815A4F4-705A-4ACA-8310-0A15985D9AD0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8" t="33105" r="53021" b="6460"/>
          <a:stretch/>
        </p:blipFill>
        <p:spPr bwMode="auto">
          <a:xfrm>
            <a:off x="5844905" y="2117236"/>
            <a:ext cx="2272408" cy="4639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6749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0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04D4E3D-CC19-411F-9FB1-DBEE57C98E1F}"/>
              </a:ext>
            </a:extLst>
          </p:cNvPr>
          <p:cNvSpPr txBox="1"/>
          <p:nvPr/>
        </p:nvSpPr>
        <p:spPr>
          <a:xfrm>
            <a:off x="238539" y="137422"/>
            <a:ext cx="118275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ntreví rápidamente una luz en el misterio de su presencia y pregunté bruscamente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—¿V</a:t>
            </a:r>
            <a:r>
              <a:rPr lang="es-ES" sz="2400" b="1" dirty="0">
                <a:latin typeface="Century Gothic" panose="020B0502020202020204" pitchFamily="34" charset="0"/>
              </a:rPr>
              <a:t>ienes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pues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de otro planeta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400" b="1" dirty="0">
                <a:latin typeface="Century Gothic" panose="020B0502020202020204" pitchFamily="34" charset="0"/>
              </a:rPr>
              <a:t>ero no me contestó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400" b="1" dirty="0">
                <a:latin typeface="Century Gothic" panose="020B0502020202020204" pitchFamily="34" charset="0"/>
              </a:rPr>
              <a:t>eneaba la cabeza suavemente mientras miraba el avión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—V</a:t>
            </a:r>
            <a:r>
              <a:rPr lang="es-ES" sz="2400" b="1" dirty="0">
                <a:latin typeface="Century Gothic" panose="020B0502020202020204" pitchFamily="34" charset="0"/>
              </a:rPr>
              <a:t>erdad es que, en esto, no puedes haber venido de muy lejos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400" b="1" dirty="0">
                <a:latin typeface="Century Gothic" panose="020B0502020202020204" pitchFamily="34" charset="0"/>
              </a:rPr>
              <a:t> se hundió en un ensueño que duró largo tiempo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ES" sz="2400" b="1" dirty="0">
                <a:latin typeface="Century Gothic" panose="020B0502020202020204" pitchFamily="34" charset="0"/>
              </a:rPr>
              <a:t>espués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sacó el cordero del bolsillo y se abismó en la contemplación de su tesoro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8" name="CuadroTexto 2">
            <a:extLst>
              <a:ext uri="{FF2B5EF4-FFF2-40B4-BE49-F238E27FC236}">
                <a16:creationId xmlns:a16="http://schemas.microsoft.com/office/drawing/2014/main" id="{75553A37-B288-49A6-9001-1C223F055371}"/>
              </a:ext>
            </a:extLst>
          </p:cNvPr>
          <p:cNvSpPr txBox="1"/>
          <p:nvPr/>
        </p:nvSpPr>
        <p:spPr>
          <a:xfrm>
            <a:off x="5738191" y="2243847"/>
            <a:ext cx="4578625" cy="403798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¿D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ónde crees que vive el principito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DA020AA-3C8D-47F4-AB70-844B1E355462}"/>
              </a:ext>
            </a:extLst>
          </p:cNvPr>
          <p:cNvSpPr txBox="1"/>
          <p:nvPr/>
        </p:nvSpPr>
        <p:spPr>
          <a:xfrm>
            <a:off x="178905" y="2878404"/>
            <a:ext cx="118275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I</a:t>
            </a:r>
            <a:r>
              <a:rPr lang="es-ES" sz="2400" b="1" dirty="0">
                <a:latin typeface="Century Gothic" panose="020B0502020202020204" pitchFamily="34" charset="0"/>
              </a:rPr>
              <a:t>maginaos cuánto pudo haberme intrigado esa semiconfidencia sobre los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“</a:t>
            </a:r>
            <a:r>
              <a:rPr lang="es-ES" sz="2400" b="1" dirty="0">
                <a:latin typeface="Century Gothic" panose="020B0502020202020204" pitchFamily="34" charset="0"/>
              </a:rPr>
              <a:t>otros planetas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”.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400" b="1" dirty="0">
                <a:latin typeface="Century Gothic" panose="020B0502020202020204" pitchFamily="34" charset="0"/>
              </a:rPr>
              <a:t>e esforcé por saber algo más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—¿D</a:t>
            </a:r>
            <a:r>
              <a:rPr lang="es-ES" sz="2400" b="1" dirty="0">
                <a:latin typeface="Century Gothic" panose="020B0502020202020204" pitchFamily="34" charset="0"/>
              </a:rPr>
              <a:t>e dónde vienes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hombrecito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 ¿D</a:t>
            </a:r>
            <a:r>
              <a:rPr lang="es-ES" sz="2400" b="1" dirty="0">
                <a:latin typeface="Century Gothic" panose="020B0502020202020204" pitchFamily="34" charset="0"/>
              </a:rPr>
              <a:t>ónde queda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“</a:t>
            </a:r>
            <a:r>
              <a:rPr lang="es-ES" sz="2400" b="1" dirty="0">
                <a:latin typeface="Century Gothic" panose="020B0502020202020204" pitchFamily="34" charset="0"/>
              </a:rPr>
              <a:t>tu casa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”?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¿A</a:t>
            </a:r>
            <a:r>
              <a:rPr lang="es-ES" sz="2400" b="1" dirty="0">
                <a:latin typeface="Century Gothic" panose="020B0502020202020204" pitchFamily="34" charset="0"/>
              </a:rPr>
              <a:t>dónde quieres llevar a mi cordero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ES" sz="2400" b="1" dirty="0">
                <a:latin typeface="Century Gothic" panose="020B0502020202020204" pitchFamily="34" charset="0"/>
              </a:rPr>
              <a:t>espués de meditar en silencio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respondió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—M</a:t>
            </a:r>
            <a:r>
              <a:rPr lang="es-ES" sz="2400" b="1" dirty="0">
                <a:latin typeface="Century Gothic" panose="020B0502020202020204" pitchFamily="34" charset="0"/>
              </a:rPr>
              <a:t>e gusta la caja que me has regalado porque de noche le servirá de casa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—S</a:t>
            </a:r>
            <a:r>
              <a:rPr lang="es-ES" sz="2400" b="1" dirty="0">
                <a:latin typeface="Century Gothic" panose="020B0502020202020204" pitchFamily="34" charset="0"/>
              </a:rPr>
              <a:t>eguramente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400" b="1" dirty="0">
                <a:latin typeface="Century Gothic" panose="020B0502020202020204" pitchFamily="34" charset="0"/>
              </a:rPr>
              <a:t> si eres amable te daré también una cuerda para atarlo durante el día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400" b="1" dirty="0">
                <a:latin typeface="Century Gothic" panose="020B0502020202020204" pitchFamily="34" charset="0"/>
              </a:rPr>
              <a:t> una estaca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ES" sz="2400" b="1" dirty="0">
                <a:latin typeface="Century Gothic" panose="020B0502020202020204" pitchFamily="34" charset="0"/>
              </a:rPr>
              <a:t>a proposición pareció disgustar al principito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—¿A</a:t>
            </a:r>
            <a:r>
              <a:rPr lang="es-ES" sz="2400" b="1" dirty="0">
                <a:latin typeface="Century Gothic" panose="020B0502020202020204" pitchFamily="34" charset="0"/>
              </a:rPr>
              <a:t>tarlo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 ¡Q</a:t>
            </a:r>
            <a:r>
              <a:rPr lang="es-ES" sz="2400" b="1" dirty="0">
                <a:latin typeface="Century Gothic" panose="020B0502020202020204" pitchFamily="34" charset="0"/>
              </a:rPr>
              <a:t>ué idea tan rara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 —P</a:t>
            </a:r>
            <a:r>
              <a:rPr lang="es-ES" sz="2400" b="1" dirty="0">
                <a:latin typeface="Century Gothic" panose="020B0502020202020204" pitchFamily="34" charset="0"/>
              </a:rPr>
              <a:t>ero si no lo atas se irá a cualquier parte y se perderá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CuadroTexto 2">
            <a:extLst>
              <a:ext uri="{FF2B5EF4-FFF2-40B4-BE49-F238E27FC236}">
                <a16:creationId xmlns:a16="http://schemas.microsoft.com/office/drawing/2014/main" id="{956E37E8-8002-4235-A697-25205228DC16}"/>
              </a:ext>
            </a:extLst>
          </p:cNvPr>
          <p:cNvSpPr txBox="1"/>
          <p:nvPr/>
        </p:nvSpPr>
        <p:spPr>
          <a:xfrm>
            <a:off x="2882348" y="5925391"/>
            <a:ext cx="5970104" cy="731690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¿P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qué crees que el principito considera que si ata al cordero este se irá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99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0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DA020AA-3C8D-47F4-AB70-844B1E355462}"/>
              </a:ext>
            </a:extLst>
          </p:cNvPr>
          <p:cNvSpPr txBox="1"/>
          <p:nvPr/>
        </p:nvSpPr>
        <p:spPr>
          <a:xfrm>
            <a:off x="364436" y="824318"/>
            <a:ext cx="118275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400" b="1" dirty="0">
                <a:latin typeface="Century Gothic" panose="020B0502020202020204" pitchFamily="34" charset="0"/>
              </a:rPr>
              <a:t>i amigo tuvo un nuevo estallido de risa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—P</a:t>
            </a:r>
            <a:r>
              <a:rPr lang="es-ES" sz="2400" b="1" dirty="0">
                <a:latin typeface="Century Gothic" panose="020B0502020202020204" pitchFamily="34" charset="0"/>
              </a:rPr>
              <a:t>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¿</a:t>
            </a:r>
            <a:r>
              <a:rPr lang="es-ES" sz="2400" b="1" dirty="0">
                <a:latin typeface="Century Gothic" panose="020B0502020202020204" pitchFamily="34" charset="0"/>
              </a:rPr>
              <a:t>adónde quieres que vaya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—A </a:t>
            </a:r>
            <a:r>
              <a:rPr lang="es-ES" sz="2400" b="1" dirty="0">
                <a:latin typeface="Century Gothic" panose="020B0502020202020204" pitchFamily="34" charset="0"/>
              </a:rPr>
              <a:t>cualquier parte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ES" sz="2400" b="1" dirty="0">
                <a:latin typeface="Century Gothic" panose="020B0502020202020204" pitchFamily="34" charset="0"/>
              </a:rPr>
              <a:t>erecho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siempre adelante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 </a:t>
            </a:r>
          </a:p>
          <a:p>
            <a:pPr algn="just"/>
            <a:endParaRPr lang="es-ES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ntonces el principito observó gravemente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—¡N</a:t>
            </a:r>
            <a:r>
              <a:rPr lang="es-ES" sz="2400" b="1" dirty="0">
                <a:latin typeface="Century Gothic" panose="020B0502020202020204" pitchFamily="34" charset="0"/>
              </a:rPr>
              <a:t>o importa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¡M</a:t>
            </a:r>
            <a:r>
              <a:rPr lang="es-ES" sz="2400" b="1" dirty="0">
                <a:latin typeface="Century Gothic" panose="020B0502020202020204" pitchFamily="34" charset="0"/>
              </a:rPr>
              <a:t>i casa es tan pequeña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400" b="1" dirty="0">
                <a:latin typeface="Century Gothic" panose="020B0502020202020204" pitchFamily="34" charset="0"/>
              </a:rPr>
              <a:t> con un poco de melancolía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quizá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agregó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—D</a:t>
            </a:r>
            <a:r>
              <a:rPr lang="es-ES" sz="2400" b="1" dirty="0">
                <a:latin typeface="Century Gothic" panose="020B0502020202020204" pitchFamily="34" charset="0"/>
              </a:rPr>
              <a:t>erecho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siempre adelante de uno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no se puede ir muy lejos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61726ECC-B338-4070-A4AC-7A4537E82B86}"/>
              </a:ext>
            </a:extLst>
          </p:cNvPr>
          <p:cNvGrpSpPr/>
          <p:nvPr/>
        </p:nvGrpSpPr>
        <p:grpSpPr>
          <a:xfrm>
            <a:off x="4819403" y="3227111"/>
            <a:ext cx="3675240" cy="3533007"/>
            <a:chOff x="27295" y="0"/>
            <a:chExt cx="2597151" cy="2456180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E20A857-0221-4F8D-A5D8-AAD013A05D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7296" y="0"/>
              <a:ext cx="2597150" cy="245618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BC973234-47A0-4E56-B5F6-B135814E42EC}"/>
                </a:ext>
              </a:extLst>
            </p:cNvPr>
            <p:cNvSpPr/>
            <p:nvPr/>
          </p:nvSpPr>
          <p:spPr>
            <a:xfrm>
              <a:off x="27295" y="1905090"/>
              <a:ext cx="887095" cy="538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CO" dirty="0"/>
            </a:p>
          </p:txBody>
        </p:sp>
      </p:grpSp>
      <p:sp>
        <p:nvSpPr>
          <p:cNvPr id="11" name="CuadroTexto 2">
            <a:extLst>
              <a:ext uri="{FF2B5EF4-FFF2-40B4-BE49-F238E27FC236}">
                <a16:creationId xmlns:a16="http://schemas.microsoft.com/office/drawing/2014/main" id="{A56797C6-5DAD-4D08-9793-4FAEC85F2128}"/>
              </a:ext>
            </a:extLst>
          </p:cNvPr>
          <p:cNvSpPr txBox="1"/>
          <p:nvPr/>
        </p:nvSpPr>
        <p:spPr>
          <a:xfrm>
            <a:off x="364436" y="3725359"/>
            <a:ext cx="4270513" cy="731690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ómo consideras que es el planeta donde vive el principito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77E0DAF-B604-42AE-8ACD-84BB2153C42D}"/>
              </a:ext>
            </a:extLst>
          </p:cNvPr>
          <p:cNvSpPr txBox="1"/>
          <p:nvPr/>
        </p:nvSpPr>
        <p:spPr>
          <a:xfrm>
            <a:off x="198782" y="415810"/>
            <a:ext cx="118474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ES" sz="2400" b="1" dirty="0">
                <a:latin typeface="Century Gothic" panose="020B0502020202020204" pitchFamily="34" charset="0"/>
              </a:rPr>
              <a:t>ebí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pues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elegir otro oficio y aprendí a pilotear aviones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V</a:t>
            </a:r>
            <a:r>
              <a:rPr lang="es-ES" sz="2400" b="1" dirty="0">
                <a:latin typeface="Century Gothic" panose="020B0502020202020204" pitchFamily="34" charset="0"/>
              </a:rPr>
              <a:t>olé un poco por todo el mundo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s cierto que la geografía me sirvió de mucho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ES" sz="2400" b="1" dirty="0">
                <a:latin typeface="Century Gothic" panose="020B0502020202020204" pitchFamily="34" charset="0"/>
              </a:rPr>
              <a:t>l primer golpe de vista estaba en condiciones de distinguir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ES" sz="2400" b="1" dirty="0">
                <a:latin typeface="Century Gothic" panose="020B0502020202020204" pitchFamily="34" charset="0"/>
              </a:rPr>
              <a:t>hina de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ES" sz="2400" b="1" dirty="0">
                <a:latin typeface="Century Gothic" panose="020B0502020202020204" pitchFamily="34" charset="0"/>
              </a:rPr>
              <a:t>rizona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s muy útil si uno llega a extraviarse durante la noche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es-ES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AEEF7D-47F3-4491-B55C-6AD306366C25}"/>
              </a:ext>
            </a:extLst>
          </p:cNvPr>
          <p:cNvSpPr txBox="1"/>
          <p:nvPr/>
        </p:nvSpPr>
        <p:spPr>
          <a:xfrm>
            <a:off x="86138" y="3903034"/>
            <a:ext cx="118474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</a:t>
            </a:r>
            <a:r>
              <a:rPr lang="es-ES" sz="2400" b="1" dirty="0">
                <a:latin typeface="Century Gothic" panose="020B0502020202020204" pitchFamily="34" charset="0"/>
              </a:rPr>
              <a:t>uve así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en el curso de mi vida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muchísimas vinculaciones con muchísima gente seria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V</a:t>
            </a:r>
            <a:r>
              <a:rPr lang="es-ES" sz="2400" b="1" dirty="0">
                <a:latin typeface="Century Gothic" panose="020B0502020202020204" pitchFamily="34" charset="0"/>
              </a:rPr>
              <a:t>iví mucho con personas grandes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ES" sz="2400" b="1" dirty="0">
                <a:latin typeface="Century Gothic" panose="020B0502020202020204" pitchFamily="34" charset="0"/>
              </a:rPr>
              <a:t>as he visto muy de cerca</a:t>
            </a:r>
            <a:r>
              <a:rPr lang="es-ES" sz="2400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sz="2400" b="1" dirty="0">
                <a:latin typeface="Century Gothic" panose="020B0502020202020204" pitchFamily="34" charset="0"/>
              </a:rPr>
              <a:t>o he mejorado excesivamente mi opinión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CuadroTexto 2">
            <a:extLst>
              <a:ext uri="{FF2B5EF4-FFF2-40B4-BE49-F238E27FC236}">
                <a16:creationId xmlns:a16="http://schemas.microsoft.com/office/drawing/2014/main" id="{AB2B99A0-C396-49EA-953B-D4F2CFB09F31}"/>
              </a:ext>
            </a:extLst>
          </p:cNvPr>
          <p:cNvSpPr txBox="1"/>
          <p:nvPr/>
        </p:nvSpPr>
        <p:spPr>
          <a:xfrm>
            <a:off x="735494" y="2223276"/>
            <a:ext cx="4270513" cy="731690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 que el principito era realmente  feliz como piloto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Texto 2">
            <a:extLst>
              <a:ext uri="{FF2B5EF4-FFF2-40B4-BE49-F238E27FC236}">
                <a16:creationId xmlns:a16="http://schemas.microsoft.com/office/drawing/2014/main" id="{351628CA-B5E1-423C-9F79-2A9AA8D5AB22}"/>
              </a:ext>
            </a:extLst>
          </p:cNvPr>
          <p:cNvSpPr txBox="1"/>
          <p:nvPr/>
        </p:nvSpPr>
        <p:spPr>
          <a:xfrm>
            <a:off x="6612833" y="2706002"/>
            <a:ext cx="4270513" cy="1059581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onsideras que el principito debió insistir en ser pintor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</a:t>
            </a:r>
            <a:r>
              <a:rPr lang="es-ES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hizo bien al elegir la carrera de piloto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2">
            <a:extLst>
              <a:ext uri="{FF2B5EF4-FFF2-40B4-BE49-F238E27FC236}">
                <a16:creationId xmlns:a16="http://schemas.microsoft.com/office/drawing/2014/main" id="{8361D28B-E478-49C2-8975-4618D7DE940D}"/>
              </a:ext>
            </a:extLst>
          </p:cNvPr>
          <p:cNvSpPr txBox="1"/>
          <p:nvPr/>
        </p:nvSpPr>
        <p:spPr>
          <a:xfrm>
            <a:off x="954157" y="5685586"/>
            <a:ext cx="10866782" cy="732471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ué crees que quiso decir el principito cuando dijo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:-</a:t>
            </a: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V</a:t>
            </a:r>
            <a:r>
              <a:rPr lang="es-ES" sz="1800" b="1" dirty="0">
                <a:latin typeface="Century Gothic" panose="020B0502020202020204" pitchFamily="34" charset="0"/>
              </a:rPr>
              <a:t>iví mucho con personas grandes</a:t>
            </a: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1800" b="1" dirty="0">
                <a:latin typeface="Century Gothic" panose="020B0502020202020204" pitchFamily="34" charset="0"/>
              </a:rPr>
              <a:t> </a:t>
            </a: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ES" sz="1800" b="1" dirty="0">
                <a:latin typeface="Century Gothic" panose="020B0502020202020204" pitchFamily="34" charset="0"/>
              </a:rPr>
              <a:t>as he visto muy de cerca</a:t>
            </a:r>
            <a:r>
              <a:rPr lang="es-ES" sz="1800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1800" b="1" dirty="0">
                <a:latin typeface="Century Gothic" panose="020B0502020202020204" pitchFamily="34" charset="0"/>
              </a:rPr>
              <a:t> </a:t>
            </a: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sz="1800" b="1" dirty="0">
                <a:latin typeface="Century Gothic" panose="020B0502020202020204" pitchFamily="34" charset="0"/>
              </a:rPr>
              <a:t>o he mejorado excesivamente mi opinión</a:t>
            </a: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12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F0A89A7-1B45-4678-B5B5-580F2590EF6E}"/>
              </a:ext>
            </a:extLst>
          </p:cNvPr>
          <p:cNvSpPr txBox="1"/>
          <p:nvPr/>
        </p:nvSpPr>
        <p:spPr>
          <a:xfrm>
            <a:off x="198783" y="1351722"/>
            <a:ext cx="117811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ES" sz="2400" b="1" dirty="0">
                <a:latin typeface="Century Gothic" panose="020B0502020202020204" pitchFamily="34" charset="0"/>
              </a:rPr>
              <a:t>uando encontré alguna que me pareció un poco lúcida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hice la experiencia de mi dibujo número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1, </a:t>
            </a:r>
            <a:r>
              <a:rPr lang="es-ES" sz="2400" b="1" dirty="0">
                <a:latin typeface="Century Gothic" panose="020B0502020202020204" pitchFamily="34" charset="0"/>
              </a:rPr>
              <a:t>que siempre he conservado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Q</a:t>
            </a:r>
            <a:r>
              <a:rPr lang="es-ES" sz="2400" b="1" dirty="0">
                <a:latin typeface="Century Gothic" panose="020B0502020202020204" pitchFamily="34" charset="0"/>
              </a:rPr>
              <a:t>uería saber si era verdaderamente comprensiva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400" b="1" dirty="0">
                <a:latin typeface="Century Gothic" panose="020B0502020202020204" pitchFamily="34" charset="0"/>
              </a:rPr>
              <a:t>ero siempre me respondía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“</a:t>
            </a:r>
            <a:r>
              <a:rPr lang="es-ES" sz="2400" b="1" dirty="0">
                <a:latin typeface="Century Gothic" panose="020B0502020202020204" pitchFamily="34" charset="0"/>
              </a:rPr>
              <a:t>Es un sombrero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”.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ntonces no le hablaba ni de serpientes boas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ni de bosques vírgenes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ni de estrellas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400" b="1" dirty="0">
                <a:latin typeface="Century Gothic" panose="020B0502020202020204" pitchFamily="34" charset="0"/>
              </a:rPr>
              <a:t>e colocaba a su alcance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ES" sz="2400" b="1" dirty="0">
                <a:latin typeface="Century Gothic" panose="020B0502020202020204" pitchFamily="34" charset="0"/>
              </a:rPr>
              <a:t>e hablaba de bridge, de golf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de política y de corbatas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400" b="1" dirty="0">
                <a:latin typeface="Century Gothic" panose="020B0502020202020204" pitchFamily="34" charset="0"/>
              </a:rPr>
              <a:t> la persona grande se quedaba muy satisfecha de haber conocido un hombre tan razonable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55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270" y="23562"/>
            <a:ext cx="818815" cy="848139"/>
          </a:xfrm>
          <a:prstGeom prst="rect">
            <a:avLst/>
          </a:prstGeom>
        </p:spPr>
      </p:pic>
      <p:pic>
        <p:nvPicPr>
          <p:cNvPr id="6" name="Imagen 5" descr="Libro El Principito - Skla Skla - Pepe Ganga">
            <a:extLst>
              <a:ext uri="{FF2B5EF4-FFF2-40B4-BE49-F238E27FC236}">
                <a16:creationId xmlns:a16="http://schemas.microsoft.com/office/drawing/2014/main" id="{2A5A3355-D521-4E4F-AD52-0B7E8297187F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8" t="6249" r="18395" b="5706"/>
          <a:stretch/>
        </p:blipFill>
        <p:spPr bwMode="auto">
          <a:xfrm>
            <a:off x="27915" y="23562"/>
            <a:ext cx="4280453" cy="68948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2367E0B-6A34-4C1D-A2DB-833F48BB9A04}"/>
              </a:ext>
            </a:extLst>
          </p:cNvPr>
          <p:cNvPicPr/>
          <p:nvPr/>
        </p:nvPicPr>
        <p:blipFill rotWithShape="1">
          <a:blip r:embed="rId5"/>
          <a:srcRect l="49609" t="30842" r="9542" b="24524"/>
          <a:stretch/>
        </p:blipFill>
        <p:spPr bwMode="auto">
          <a:xfrm>
            <a:off x="4214191" y="1086678"/>
            <a:ext cx="7999098" cy="54201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9534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59167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BF09F1F-CD32-4D41-A623-9B5731A6E985}"/>
              </a:ext>
            </a:extLst>
          </p:cNvPr>
          <p:cNvSpPr txBox="1"/>
          <p:nvPr/>
        </p:nvSpPr>
        <p:spPr>
          <a:xfrm>
            <a:off x="191070" y="466126"/>
            <a:ext cx="119417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       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SUPE</a:t>
            </a:r>
            <a:r>
              <a:rPr lang="es-ES" sz="2400" b="1" dirty="0">
                <a:latin typeface="Century Gothic" panose="020B0502020202020204" pitchFamily="34" charset="0"/>
              </a:rPr>
              <a:t> así una segunda cosa muy importante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¡S</a:t>
            </a:r>
            <a:r>
              <a:rPr lang="es-ES" sz="2400" b="1" dirty="0">
                <a:latin typeface="Century Gothic" panose="020B0502020202020204" pitchFamily="34" charset="0"/>
              </a:rPr>
              <a:t>u planeta de origen era apenas más grande que una casa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sz="2400" b="1" dirty="0">
                <a:latin typeface="Century Gothic" panose="020B0502020202020204" pitchFamily="34" charset="0"/>
              </a:rPr>
              <a:t>o podía sorprenderme mucho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S</a:t>
            </a:r>
            <a:r>
              <a:rPr lang="es-ES" sz="2400" b="1" dirty="0">
                <a:latin typeface="Century Gothic" panose="020B0502020202020204" pitchFamily="34" charset="0"/>
              </a:rPr>
              <a:t>abía bien que fuera de los grandes planetas como la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</a:t>
            </a:r>
            <a:r>
              <a:rPr lang="es-ES" sz="2400" b="1" dirty="0">
                <a:latin typeface="Century Gothic" panose="020B0502020202020204" pitchFamily="34" charset="0"/>
              </a:rPr>
              <a:t>ierra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J</a:t>
            </a:r>
            <a:r>
              <a:rPr lang="es-ES" sz="2400" b="1" dirty="0">
                <a:latin typeface="Century Gothic" panose="020B0502020202020204" pitchFamily="34" charset="0"/>
              </a:rPr>
              <a:t>úpiter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400" b="1" dirty="0">
                <a:latin typeface="Century Gothic" panose="020B0502020202020204" pitchFamily="34" charset="0"/>
              </a:rPr>
              <a:t>arte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V</a:t>
            </a:r>
            <a:r>
              <a:rPr lang="es-ES" sz="2400" b="1" dirty="0">
                <a:latin typeface="Century Gothic" panose="020B0502020202020204" pitchFamily="34" charset="0"/>
              </a:rPr>
              <a:t>enus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que tienen nombre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hay centenares de planetas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a veces tan pequeños que apenas se les puede ver con el telescopio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ES" sz="2400" b="1" dirty="0">
                <a:latin typeface="Century Gothic" panose="020B0502020202020204" pitchFamily="34" charset="0"/>
              </a:rPr>
              <a:t>uando un astrónomo descubre alguno le da un número por nombre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ES" sz="2400" b="1" dirty="0">
                <a:latin typeface="Century Gothic" panose="020B0502020202020204" pitchFamily="34" charset="0"/>
              </a:rPr>
              <a:t>o llama por ejemplo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“</a:t>
            </a:r>
            <a:r>
              <a:rPr lang="es-ES" sz="2400" b="1" dirty="0">
                <a:latin typeface="Century Gothic" panose="020B0502020202020204" pitchFamily="34" charset="0"/>
              </a:rPr>
              <a:t>el asteroide 3251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”.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323B34E-9E1F-4410-9A59-038FF1E0DEB4}"/>
              </a:ext>
            </a:extLst>
          </p:cNvPr>
          <p:cNvSpPr txBox="1"/>
          <p:nvPr/>
        </p:nvSpPr>
        <p:spPr>
          <a:xfrm>
            <a:off x="466596" y="2941806"/>
            <a:ext cx="11258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</a:t>
            </a:r>
            <a:r>
              <a:rPr lang="es-ES" sz="2400" b="1" dirty="0">
                <a:latin typeface="Century Gothic" panose="020B0502020202020204" pitchFamily="34" charset="0"/>
              </a:rPr>
              <a:t>engo serias razones para creer que el planeta de donde venía el principito es el asteroide B 612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ste asteroide sólo ha sido visto una vez con el telescopio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s-ES" sz="2400" b="1" dirty="0">
                <a:latin typeface="Century Gothic" panose="020B0502020202020204" pitchFamily="34" charset="0"/>
              </a:rPr>
              <a:t>en 1909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por un astrónomo turco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l astrónomo hizo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entonces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una gran demostración de su descubrimiento en un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ES" sz="2400" b="1" dirty="0">
                <a:latin typeface="Century Gothic" panose="020B0502020202020204" pitchFamily="34" charset="0"/>
              </a:rPr>
              <a:t>ongreso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I</a:t>
            </a:r>
            <a:r>
              <a:rPr lang="es-ES" sz="2400" b="1" dirty="0">
                <a:latin typeface="Century Gothic" panose="020B0502020202020204" pitchFamily="34" charset="0"/>
              </a:rPr>
              <a:t>nternacional de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ES" sz="2400" b="1" dirty="0">
                <a:latin typeface="Century Gothic" panose="020B0502020202020204" pitchFamily="34" charset="0"/>
              </a:rPr>
              <a:t>stronomía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400" b="1" dirty="0">
                <a:latin typeface="Century Gothic" panose="020B0502020202020204" pitchFamily="34" charset="0"/>
              </a:rPr>
              <a:t>ero nadie le creyó por culpa de su vestido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ES" sz="2400" b="1" dirty="0">
                <a:latin typeface="Century Gothic" panose="020B0502020202020204" pitchFamily="34" charset="0"/>
              </a:rPr>
              <a:t>as personas grandes son así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endParaRPr lang="es-CO" sz="2400" b="1" dirty="0">
              <a:latin typeface="Century Gothic" panose="020B0502020202020204" pitchFamily="34" charset="0"/>
            </a:endParaRPr>
          </a:p>
        </p:txBody>
      </p:sp>
      <p:sp>
        <p:nvSpPr>
          <p:cNvPr id="6" name="CuadroTexto 2">
            <a:extLst>
              <a:ext uri="{FF2B5EF4-FFF2-40B4-BE49-F238E27FC236}">
                <a16:creationId xmlns:a16="http://schemas.microsoft.com/office/drawing/2014/main" id="{BF7BC7B3-39B9-4F6F-BC91-13BCF843B3CA}"/>
              </a:ext>
            </a:extLst>
          </p:cNvPr>
          <p:cNvSpPr txBox="1"/>
          <p:nvPr/>
        </p:nvSpPr>
        <p:spPr>
          <a:xfrm>
            <a:off x="4211074" y="5417486"/>
            <a:ext cx="4270513" cy="1059581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uándo en el texto se habla que al astronauta nadie le creyó por su vestido se refiere a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15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19411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323B34E-9E1F-4410-9A59-038FF1E0DEB4}"/>
              </a:ext>
            </a:extLst>
          </p:cNvPr>
          <p:cNvSpPr txBox="1"/>
          <p:nvPr/>
        </p:nvSpPr>
        <p:spPr>
          <a:xfrm>
            <a:off x="721157" y="85118"/>
            <a:ext cx="11258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ES" sz="2400" b="1" dirty="0">
                <a:latin typeface="Century Gothic" panose="020B0502020202020204" pitchFamily="34" charset="0"/>
              </a:rPr>
              <a:t>as personas grandes son así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F</a:t>
            </a:r>
            <a:r>
              <a:rPr lang="es-ES" sz="2400" b="1" dirty="0">
                <a:latin typeface="Century Gothic" panose="020B0502020202020204" pitchFamily="34" charset="0"/>
              </a:rPr>
              <a:t>elizmente para la reputación del asteroide B 612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un dictador turco obligó a su pueblo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bajo pena de muerte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a vestirse a la europea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l astrónomo repitió su demostración en 1920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con un traje muy elegante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400" b="1" dirty="0">
                <a:latin typeface="Century Gothic" panose="020B0502020202020204" pitchFamily="34" charset="0"/>
              </a:rPr>
              <a:t> esta vez todo el mundo compartió su opinión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CuadroTexto 2">
            <a:extLst>
              <a:ext uri="{FF2B5EF4-FFF2-40B4-BE49-F238E27FC236}">
                <a16:creationId xmlns:a16="http://schemas.microsoft.com/office/drawing/2014/main" id="{CE443EB9-E237-4348-9772-8B2B23F245F0}"/>
              </a:ext>
            </a:extLst>
          </p:cNvPr>
          <p:cNvSpPr txBox="1"/>
          <p:nvPr/>
        </p:nvSpPr>
        <p:spPr>
          <a:xfrm>
            <a:off x="1825487" y="1628274"/>
            <a:ext cx="7172739" cy="731690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¿E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stás de acuerdo con el hecho de creer en la palabra de las personas por la forma como se visten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505AB21-963A-4673-8B45-36629F5C2F57}"/>
              </a:ext>
            </a:extLst>
          </p:cNvPr>
          <p:cNvSpPr txBox="1"/>
          <p:nvPr/>
        </p:nvSpPr>
        <p:spPr>
          <a:xfrm>
            <a:off x="19411" y="2415862"/>
            <a:ext cx="119605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</a:t>
            </a:r>
            <a:r>
              <a:rPr lang="es-ES" sz="2400" b="1" dirty="0">
                <a:latin typeface="Century Gothic" panose="020B0502020202020204" pitchFamily="34" charset="0"/>
              </a:rPr>
              <a:t>i os he referido estos detalles acerca del asteroide B 612 y si os he confiado su número es por las personas grandes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Las personas grandes aman las cifras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ES" sz="2400" b="1" dirty="0">
                <a:latin typeface="Century Gothic" panose="020B0502020202020204" pitchFamily="34" charset="0"/>
              </a:rPr>
              <a:t>uando les habláis de un nuevo amigo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no os interrogan jamás sobre lo esencial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J</a:t>
            </a:r>
            <a:r>
              <a:rPr lang="es-ES" sz="2400" b="1" dirty="0">
                <a:latin typeface="Century Gothic" panose="020B0502020202020204" pitchFamily="34" charset="0"/>
              </a:rPr>
              <a:t>amás os dicen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“¿C</a:t>
            </a:r>
            <a:r>
              <a:rPr lang="es-ES" sz="2400" b="1" dirty="0">
                <a:latin typeface="Century Gothic" panose="020B0502020202020204" pitchFamily="34" charset="0"/>
              </a:rPr>
              <a:t>ómo es el timbre de su voz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 ¿C</a:t>
            </a:r>
            <a:r>
              <a:rPr lang="es-ES" sz="2400" b="1" dirty="0">
                <a:latin typeface="Century Gothic" panose="020B0502020202020204" pitchFamily="34" charset="0"/>
              </a:rPr>
              <a:t>uáles son los juegos que prefiere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 ¿C</a:t>
            </a:r>
            <a:r>
              <a:rPr lang="es-ES" sz="2400" b="1" dirty="0">
                <a:latin typeface="Century Gothic" panose="020B0502020202020204" pitchFamily="34" charset="0"/>
              </a:rPr>
              <a:t>olecciona mariposas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?”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n cambio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os preguntan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“¿</a:t>
            </a:r>
            <a:r>
              <a:rPr lang="es-ES" sz="2400" b="1" dirty="0">
                <a:latin typeface="Century Gothic" panose="020B0502020202020204" pitchFamily="34" charset="0"/>
              </a:rPr>
              <a:t>Qué edad tiene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 ¿C</a:t>
            </a:r>
            <a:r>
              <a:rPr lang="es-ES" sz="2400" b="1" dirty="0">
                <a:latin typeface="Century Gothic" panose="020B0502020202020204" pitchFamily="34" charset="0"/>
              </a:rPr>
              <a:t>uántos hermanos tiene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 ¿C</a:t>
            </a:r>
            <a:r>
              <a:rPr lang="es-ES" sz="2400" b="1" dirty="0">
                <a:latin typeface="Century Gothic" panose="020B0502020202020204" pitchFamily="34" charset="0"/>
              </a:rPr>
              <a:t>uánto pesa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 ¿C</a:t>
            </a:r>
            <a:r>
              <a:rPr lang="es-ES" sz="2400" b="1" dirty="0">
                <a:latin typeface="Century Gothic" panose="020B0502020202020204" pitchFamily="34" charset="0"/>
              </a:rPr>
              <a:t>uánto gana su padre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?”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</a:t>
            </a:r>
            <a:r>
              <a:rPr lang="es-ES" sz="2400" b="1" dirty="0">
                <a:latin typeface="Century Gothic" panose="020B0502020202020204" pitchFamily="34" charset="0"/>
              </a:rPr>
              <a:t>ólo entonces creen conocerle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</a:t>
            </a:r>
            <a:r>
              <a:rPr lang="es-ES" sz="2400" b="1" dirty="0">
                <a:latin typeface="Century Gothic" panose="020B0502020202020204" pitchFamily="34" charset="0"/>
              </a:rPr>
              <a:t>i decís a las personas grandes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“H</a:t>
            </a:r>
            <a:r>
              <a:rPr lang="es-ES" sz="2400" b="1" dirty="0">
                <a:latin typeface="Century Gothic" panose="020B0502020202020204" pitchFamily="34" charset="0"/>
              </a:rPr>
              <a:t>e visto una hermosa casa de ladrillos rojos con geranios en las ventanas y palomas en el techo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…”,</a:t>
            </a:r>
            <a:r>
              <a:rPr lang="es-ES" sz="2400" b="1" dirty="0">
                <a:latin typeface="Century Gothic" panose="020B0502020202020204" pitchFamily="34" charset="0"/>
              </a:rPr>
              <a:t> no acertarán a imaginarse la casa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Es necesario decirles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“H</a:t>
            </a:r>
            <a:r>
              <a:rPr lang="es-ES" sz="2400" b="1" dirty="0">
                <a:latin typeface="Century Gothic" panose="020B0502020202020204" pitchFamily="34" charset="0"/>
              </a:rPr>
              <a:t>e visto una casa de cien mil francos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”.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ntonces exclaman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“¡Q</a:t>
            </a:r>
            <a:r>
              <a:rPr lang="es-ES" sz="2400" b="1" dirty="0">
                <a:latin typeface="Century Gothic" panose="020B0502020202020204" pitchFamily="34" charset="0"/>
              </a:rPr>
              <a:t>ué hermosa 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!” S</a:t>
            </a:r>
            <a:r>
              <a:rPr lang="es-ES" sz="2400" b="1" dirty="0">
                <a:latin typeface="Century Gothic" panose="020B0502020202020204" pitchFamily="34" charset="0"/>
              </a:rPr>
              <a:t>i les decís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“L</a:t>
            </a:r>
            <a:r>
              <a:rPr lang="es-ES" sz="2400" b="1" dirty="0">
                <a:latin typeface="Century Gothic" panose="020B0502020202020204" pitchFamily="34" charset="0"/>
              </a:rPr>
              <a:t>a prueba de que el principito existió es que era encantador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que reía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y que quería un cordero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13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-18408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9204152-5B19-4B51-A43B-7D83CFA69FE3}"/>
              </a:ext>
            </a:extLst>
          </p:cNvPr>
          <p:cNvSpPr txBox="1"/>
          <p:nvPr/>
        </p:nvSpPr>
        <p:spPr>
          <a:xfrm>
            <a:off x="625325" y="212034"/>
            <a:ext cx="1111610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Q</a:t>
            </a:r>
            <a:r>
              <a:rPr lang="es-ES" sz="2400" b="1" dirty="0">
                <a:latin typeface="Century Gothic" panose="020B0502020202020204" pitchFamily="34" charset="0"/>
              </a:rPr>
              <a:t>uerer un cordero es prueba de que se existe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”,</a:t>
            </a:r>
            <a:r>
              <a:rPr lang="es-ES" sz="2400" b="1" dirty="0">
                <a:latin typeface="Century Gothic" panose="020B0502020202020204" pitchFamily="34" charset="0"/>
              </a:rPr>
              <a:t> se encogerán de hombros y los tratarán como se trata a un niño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P</a:t>
            </a:r>
            <a:r>
              <a:rPr lang="es-ES" sz="2400" b="1" dirty="0">
                <a:latin typeface="Century Gothic" panose="020B0502020202020204" pitchFamily="34" charset="0"/>
              </a:rPr>
              <a:t>ero si les decís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“E</a:t>
            </a:r>
            <a:r>
              <a:rPr lang="es-ES" sz="2400" b="1" dirty="0">
                <a:latin typeface="Century Gothic" panose="020B0502020202020204" pitchFamily="34" charset="0"/>
              </a:rPr>
              <a:t>l planeta de donde venía es el asteroide B 612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”,</a:t>
            </a:r>
            <a:r>
              <a:rPr lang="es-ES" sz="2400" b="1" dirty="0">
                <a:latin typeface="Century Gothic" panose="020B0502020202020204" pitchFamily="34" charset="0"/>
              </a:rPr>
              <a:t> entonces quedarán convencidos y los dejarán tranquilos sin preguntaros más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i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S</a:t>
            </a:r>
            <a:r>
              <a:rPr lang="es-ES" sz="2400" b="1" i="1" u="sng" dirty="0">
                <a:latin typeface="Century Gothic" panose="020B0502020202020204" pitchFamily="34" charset="0"/>
              </a:rPr>
              <a:t>on así</a:t>
            </a:r>
            <a:r>
              <a:rPr lang="es-ES" sz="2400" b="1" i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i="1" u="sng" dirty="0">
                <a:latin typeface="Century Gothic" panose="020B0502020202020204" pitchFamily="34" charset="0"/>
              </a:rPr>
              <a:t> </a:t>
            </a:r>
            <a:r>
              <a:rPr lang="es-ES" sz="2400" b="1" i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400" b="1" i="1" u="sng" dirty="0">
                <a:latin typeface="Century Gothic" panose="020B0502020202020204" pitchFamily="34" charset="0"/>
              </a:rPr>
              <a:t> no hay que reprocharles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Los niños deben ser muy indulgentes con las personas grandes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400" b="1" dirty="0">
                <a:latin typeface="Century Gothic" panose="020B0502020202020204" pitchFamily="34" charset="0"/>
              </a:rPr>
              <a:t>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s-ES" sz="2400" b="1" dirty="0">
                <a:latin typeface="Century Gothic" panose="020B0502020202020204" pitchFamily="34" charset="0"/>
              </a:rPr>
              <a:t>claro está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nosotros que comprendemos la vida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nos burlamos de los números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</a:t>
            </a:r>
            <a:r>
              <a:rPr lang="es-ES" sz="2400" b="1" dirty="0">
                <a:latin typeface="Century Gothic" panose="020B0502020202020204" pitchFamily="34" charset="0"/>
              </a:rPr>
              <a:t>ubiera deseado comenzar esta historia a la manera de los cuentos de hadas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</a:t>
            </a:r>
            <a:r>
              <a:rPr lang="es-ES" sz="2400" b="1" dirty="0">
                <a:latin typeface="Century Gothic" panose="020B0502020202020204" pitchFamily="34" charset="0"/>
              </a:rPr>
              <a:t>ubiera deseado decir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“H</a:t>
            </a:r>
            <a:r>
              <a:rPr lang="es-ES" sz="2400" b="1" dirty="0">
                <a:latin typeface="Century Gothic" panose="020B0502020202020204" pitchFamily="34" charset="0"/>
              </a:rPr>
              <a:t>abía una vez un principito que habitaba un planeta apenas más grande que él y que tenía necesidad de un amigo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…”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400" b="1" dirty="0">
                <a:latin typeface="Century Gothic" panose="020B0502020202020204" pitchFamily="34" charset="0"/>
              </a:rPr>
              <a:t>ara quienes comprenden la vida habría parecido mucho más cierto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400" b="1" dirty="0">
                <a:latin typeface="Century Gothic" panose="020B0502020202020204" pitchFamily="34" charset="0"/>
              </a:rPr>
              <a:t>ues no me gusta que se lea mi libro a la ligera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¡M</a:t>
            </a:r>
            <a:r>
              <a:rPr lang="es-ES" sz="2400" b="1" dirty="0">
                <a:latin typeface="Century Gothic" panose="020B0502020202020204" pitchFamily="34" charset="0"/>
              </a:rPr>
              <a:t>e apena tanto relatar estos recuerdos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</a:t>
            </a:r>
            <a:r>
              <a:rPr lang="es-ES" sz="2400" b="1" dirty="0">
                <a:latin typeface="Century Gothic" panose="020B0502020202020204" pitchFamily="34" charset="0"/>
              </a:rPr>
              <a:t>ace ya seis años que mi amigo se fue con su cordero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S</a:t>
            </a:r>
            <a:r>
              <a:rPr lang="es-ES" sz="2400" b="1" dirty="0">
                <a:latin typeface="Century Gothic" panose="020B0502020202020204" pitchFamily="34" charset="0"/>
              </a:rPr>
              <a:t>i intento describirlo aquí es para no olvidarlo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s triste olvidar a un amigo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sz="2400" b="1" dirty="0">
                <a:latin typeface="Century Gothic" panose="020B0502020202020204" pitchFamily="34" charset="0"/>
              </a:rPr>
              <a:t>o todos han tenido un amigo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400" b="1" dirty="0">
                <a:latin typeface="Century Gothic" panose="020B0502020202020204" pitchFamily="34" charset="0"/>
              </a:rPr>
              <a:t> puedo transformarme como las personas grandes que no se interesan más que en las cifras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CuadroTexto 2">
            <a:extLst>
              <a:ext uri="{FF2B5EF4-FFF2-40B4-BE49-F238E27FC236}">
                <a16:creationId xmlns:a16="http://schemas.microsoft.com/office/drawing/2014/main" id="{54E59D4D-BB99-4B26-ADBB-FF68A42C0A23}"/>
              </a:ext>
            </a:extLst>
          </p:cNvPr>
          <p:cNvSpPr txBox="1"/>
          <p:nvPr/>
        </p:nvSpPr>
        <p:spPr>
          <a:xfrm>
            <a:off x="4184374" y="5847832"/>
            <a:ext cx="7172739" cy="731548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uándo en el texto se dice</a:t>
            </a:r>
            <a:r>
              <a:rPr lang="es-ES" sz="1800" b="1" i="1" u="sng" dirty="0">
                <a:latin typeface="Century Gothic" panose="020B0502020202020204" pitchFamily="34" charset="0"/>
              </a:rPr>
              <a:t> </a:t>
            </a:r>
            <a:r>
              <a:rPr lang="es-ES" sz="1800" b="1" i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S</a:t>
            </a:r>
            <a:r>
              <a:rPr lang="es-ES" sz="1800" b="1" i="1" u="sng" dirty="0">
                <a:latin typeface="Century Gothic" panose="020B0502020202020204" pitchFamily="34" charset="0"/>
              </a:rPr>
              <a:t>on así</a:t>
            </a:r>
            <a:r>
              <a:rPr lang="es-ES" sz="1800" b="1" i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1800" b="1" i="1" u="sng" dirty="0">
                <a:latin typeface="Century Gothic" panose="020B0502020202020204" pitchFamily="34" charset="0"/>
              </a:rPr>
              <a:t> </a:t>
            </a:r>
            <a:r>
              <a:rPr lang="es-ES" sz="1800" b="1" i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1800" b="1" i="1" u="sng" dirty="0">
                <a:latin typeface="Century Gothic" panose="020B0502020202020204" pitchFamily="34" charset="0"/>
              </a:rPr>
              <a:t> no hay que reprocharles </a:t>
            </a:r>
            <a:r>
              <a:rPr lang="es-ES" sz="1800" b="1" dirty="0">
                <a:latin typeface="Century Gothic" panose="020B0502020202020204" pitchFamily="34" charset="0"/>
              </a:rPr>
              <a:t>se refiere a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34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9204152-5B19-4B51-A43B-7D83CFA69FE3}"/>
              </a:ext>
            </a:extLst>
          </p:cNvPr>
          <p:cNvSpPr txBox="1"/>
          <p:nvPr/>
        </p:nvSpPr>
        <p:spPr>
          <a:xfrm>
            <a:off x="204321" y="848139"/>
            <a:ext cx="1199430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400" b="1" dirty="0">
                <a:latin typeface="Century Gothic" panose="020B0502020202020204" pitchFamily="34" charset="0"/>
              </a:rPr>
              <a:t>or eso he comprado una caja de colores y de lápices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s penoso retomar el dibujo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a mi edad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cuando no se ha hecho más tentativas que la de la boa cerrada y la de la boa abierta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a la edad de seis años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</a:t>
            </a:r>
            <a:r>
              <a:rPr lang="es-ES" sz="2400" b="1" dirty="0">
                <a:latin typeface="Century Gothic" panose="020B0502020202020204" pitchFamily="34" charset="0"/>
              </a:rPr>
              <a:t>rataré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s-ES" sz="2400" b="1" dirty="0">
                <a:latin typeface="Century Gothic" panose="020B0502020202020204" pitchFamily="34" charset="0"/>
              </a:rPr>
              <a:t>por cierto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de hacer los retratos lo más parecidos posible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400" b="1" dirty="0">
                <a:latin typeface="Century Gothic" panose="020B0502020202020204" pitchFamily="34" charset="0"/>
              </a:rPr>
              <a:t>ero no estoy enteramente seguro de tener éxito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U</a:t>
            </a:r>
            <a:r>
              <a:rPr lang="es-ES" sz="2400" b="1" dirty="0">
                <a:latin typeface="Century Gothic" panose="020B0502020202020204" pitchFamily="34" charset="0"/>
              </a:rPr>
              <a:t>n dibujo va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y el otro no se parece más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400" b="1" dirty="0">
                <a:latin typeface="Century Gothic" panose="020B0502020202020204" pitchFamily="34" charset="0"/>
              </a:rPr>
              <a:t>e equivoco también un poco en la talla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ES" sz="2400" b="1" dirty="0">
                <a:latin typeface="Century Gothic" panose="020B0502020202020204" pitchFamily="34" charset="0"/>
              </a:rPr>
              <a:t>quí el principito es demasiado alto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ES" sz="2400" b="1" dirty="0">
                <a:latin typeface="Century Gothic" panose="020B0502020202020204" pitchFamily="34" charset="0"/>
              </a:rPr>
              <a:t>llá es demasiado pequeño. Vacilo, también, acerca del color de su vestido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ntonces ensayo de una manera u otra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bien que mal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</a:t>
            </a:r>
            <a:r>
              <a:rPr lang="es-ES" sz="2400" b="1" dirty="0">
                <a:latin typeface="Century Gothic" panose="020B0502020202020204" pitchFamily="34" charset="0"/>
              </a:rPr>
              <a:t>e de equivocarme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en fin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sobre ciertos detalles más importantes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400" b="1" dirty="0">
                <a:latin typeface="Century Gothic" panose="020B0502020202020204" pitchFamily="34" charset="0"/>
              </a:rPr>
              <a:t>ero habrá de perdonárseme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400" b="1" dirty="0">
                <a:latin typeface="Century Gothic" panose="020B0502020202020204" pitchFamily="34" charset="0"/>
              </a:rPr>
              <a:t>i amigo jamás daba explicaciones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Q</a:t>
            </a:r>
            <a:r>
              <a:rPr lang="es-ES" sz="2400" b="1" dirty="0">
                <a:latin typeface="Century Gothic" panose="020B0502020202020204" pitchFamily="34" charset="0"/>
              </a:rPr>
              <a:t>uizá me creía semejante a él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400" b="1" dirty="0">
                <a:latin typeface="Century Gothic" panose="020B0502020202020204" pitchFamily="34" charset="0"/>
              </a:rPr>
              <a:t>ero yo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desgraciadamente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no sé ver corderos a través de las cajas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</a:t>
            </a:r>
            <a:r>
              <a:rPr lang="es-ES" sz="2400" b="1" dirty="0">
                <a:latin typeface="Century Gothic" panose="020B0502020202020204" pitchFamily="34" charset="0"/>
              </a:rPr>
              <a:t>oy quizá un poco como las personas grandes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ES" sz="2400" b="1" dirty="0">
                <a:latin typeface="Century Gothic" panose="020B0502020202020204" pitchFamily="34" charset="0"/>
              </a:rPr>
              <a:t>ebo de haber envejecido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28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8086" y="70759"/>
            <a:ext cx="818815" cy="848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9204152-5B19-4B51-A43B-7D83CFA69FE3}"/>
              </a:ext>
            </a:extLst>
          </p:cNvPr>
          <p:cNvSpPr txBox="1"/>
          <p:nvPr/>
        </p:nvSpPr>
        <p:spPr>
          <a:xfrm>
            <a:off x="175099" y="182300"/>
            <a:ext cx="777739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300" b="1" dirty="0">
                <a:latin typeface="Century Gothic" panose="020B0502020202020204" pitchFamily="34" charset="0"/>
              </a:rPr>
              <a:t>or eso he comprado una caja de colores y de lápices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300" b="1" dirty="0">
                <a:latin typeface="Century Gothic" panose="020B0502020202020204" pitchFamily="34" charset="0"/>
              </a:rPr>
              <a:t> 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300" b="1" dirty="0">
                <a:latin typeface="Century Gothic" panose="020B0502020202020204" pitchFamily="34" charset="0"/>
              </a:rPr>
              <a:t>s penoso retomar el dibujo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300" b="1" dirty="0">
                <a:latin typeface="Century Gothic" panose="020B0502020202020204" pitchFamily="34" charset="0"/>
              </a:rPr>
              <a:t> a mi edad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s-ES" sz="2300" b="1" dirty="0">
                <a:latin typeface="Century Gothic" panose="020B0502020202020204" pitchFamily="34" charset="0"/>
              </a:rPr>
              <a:t>cuando no se ha hecho más tentativas que la de la boa cerrada y la de la boa abierta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300" b="1" dirty="0">
                <a:latin typeface="Century Gothic" panose="020B0502020202020204" pitchFamily="34" charset="0"/>
              </a:rPr>
              <a:t> a la edad de seis años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300" b="1" dirty="0">
                <a:latin typeface="Century Gothic" panose="020B0502020202020204" pitchFamily="34" charset="0"/>
              </a:rPr>
              <a:t> 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</a:t>
            </a:r>
            <a:r>
              <a:rPr lang="es-ES" sz="2300" b="1" dirty="0">
                <a:latin typeface="Century Gothic" panose="020B0502020202020204" pitchFamily="34" charset="0"/>
              </a:rPr>
              <a:t>rataré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300" b="1" dirty="0">
                <a:latin typeface="Century Gothic" panose="020B0502020202020204" pitchFamily="34" charset="0"/>
              </a:rPr>
              <a:t> por cierto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300" b="1" dirty="0">
                <a:latin typeface="Century Gothic" panose="020B0502020202020204" pitchFamily="34" charset="0"/>
              </a:rPr>
              <a:t> de hacer los retratos lo más parecidos posible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300" b="1" dirty="0">
                <a:latin typeface="Century Gothic" panose="020B0502020202020204" pitchFamily="34" charset="0"/>
              </a:rPr>
              <a:t> 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300" b="1" dirty="0">
                <a:latin typeface="Century Gothic" panose="020B0502020202020204" pitchFamily="34" charset="0"/>
              </a:rPr>
              <a:t>ero no estoy enteramente seguro de tener éxito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300" b="1" dirty="0">
                <a:latin typeface="Century Gothic" panose="020B0502020202020204" pitchFamily="34" charset="0"/>
              </a:rPr>
              <a:t> 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U</a:t>
            </a:r>
            <a:r>
              <a:rPr lang="es-ES" sz="2300" b="1" dirty="0">
                <a:latin typeface="Century Gothic" panose="020B0502020202020204" pitchFamily="34" charset="0"/>
              </a:rPr>
              <a:t>n dibujo va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300" b="1" dirty="0">
                <a:latin typeface="Century Gothic" panose="020B0502020202020204" pitchFamily="34" charset="0"/>
              </a:rPr>
              <a:t> y el otro no se parece más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M</a:t>
            </a:r>
            <a:r>
              <a:rPr lang="es-ES" sz="2300" b="1" dirty="0">
                <a:latin typeface="Century Gothic" panose="020B0502020202020204" pitchFamily="34" charset="0"/>
              </a:rPr>
              <a:t>e equivoco también un poco en la talla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300" b="1" dirty="0">
                <a:latin typeface="Century Gothic" panose="020B0502020202020204" pitchFamily="34" charset="0"/>
              </a:rPr>
              <a:t> 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ES" sz="2300" b="1" dirty="0">
                <a:latin typeface="Century Gothic" panose="020B0502020202020204" pitchFamily="34" charset="0"/>
              </a:rPr>
              <a:t>quí el principito es demasiado alto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300" b="1" dirty="0">
                <a:latin typeface="Century Gothic" panose="020B0502020202020204" pitchFamily="34" charset="0"/>
              </a:rPr>
              <a:t> 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ES" sz="2300" b="1" dirty="0">
                <a:latin typeface="Century Gothic" panose="020B0502020202020204" pitchFamily="34" charset="0"/>
              </a:rPr>
              <a:t>llá es demasiado pequeño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300" b="1" dirty="0">
                <a:latin typeface="Century Gothic" panose="020B0502020202020204" pitchFamily="34" charset="0"/>
              </a:rPr>
              <a:t> 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V</a:t>
            </a:r>
            <a:r>
              <a:rPr lang="es-ES" sz="2300" b="1" dirty="0">
                <a:latin typeface="Century Gothic" panose="020B0502020202020204" pitchFamily="34" charset="0"/>
              </a:rPr>
              <a:t>acilo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300" b="1" dirty="0">
                <a:latin typeface="Century Gothic" panose="020B0502020202020204" pitchFamily="34" charset="0"/>
              </a:rPr>
              <a:t> también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300" b="1" dirty="0">
                <a:latin typeface="Century Gothic" panose="020B0502020202020204" pitchFamily="34" charset="0"/>
              </a:rPr>
              <a:t> acerca del color de su vestido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300" b="1" dirty="0">
                <a:latin typeface="Century Gothic" panose="020B0502020202020204" pitchFamily="34" charset="0"/>
              </a:rPr>
              <a:t> 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300" b="1" dirty="0">
                <a:latin typeface="Century Gothic" panose="020B0502020202020204" pitchFamily="34" charset="0"/>
              </a:rPr>
              <a:t>ntonces ensayo de una manera u otra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300" b="1" dirty="0">
                <a:latin typeface="Century Gothic" panose="020B0502020202020204" pitchFamily="34" charset="0"/>
              </a:rPr>
              <a:t> bien que mal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300" b="1" dirty="0">
                <a:latin typeface="Century Gothic" panose="020B0502020202020204" pitchFamily="34" charset="0"/>
              </a:rPr>
              <a:t> 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</a:t>
            </a:r>
            <a:r>
              <a:rPr lang="es-ES" sz="2300" b="1" dirty="0">
                <a:latin typeface="Century Gothic" panose="020B0502020202020204" pitchFamily="34" charset="0"/>
              </a:rPr>
              <a:t>e de equivocarme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300" b="1" dirty="0">
                <a:latin typeface="Century Gothic" panose="020B0502020202020204" pitchFamily="34" charset="0"/>
              </a:rPr>
              <a:t> en fin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300" b="1" dirty="0">
                <a:latin typeface="Century Gothic" panose="020B0502020202020204" pitchFamily="34" charset="0"/>
              </a:rPr>
              <a:t> sobre ciertos detalles más importantes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300" b="1" dirty="0">
                <a:latin typeface="Century Gothic" panose="020B0502020202020204" pitchFamily="34" charset="0"/>
              </a:rPr>
              <a:t> 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300" b="1" dirty="0">
                <a:latin typeface="Century Gothic" panose="020B0502020202020204" pitchFamily="34" charset="0"/>
              </a:rPr>
              <a:t>ero habrá de perdonárseme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300" b="1" dirty="0">
                <a:latin typeface="Century Gothic" panose="020B0502020202020204" pitchFamily="34" charset="0"/>
              </a:rPr>
              <a:t> 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300" b="1" dirty="0">
                <a:latin typeface="Century Gothic" panose="020B0502020202020204" pitchFamily="34" charset="0"/>
              </a:rPr>
              <a:t>i amigo jamás daba explicaciones. 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Q</a:t>
            </a:r>
            <a:r>
              <a:rPr lang="es-ES" sz="2300" b="1" dirty="0">
                <a:latin typeface="Century Gothic" panose="020B0502020202020204" pitchFamily="34" charset="0"/>
              </a:rPr>
              <a:t>uizá me creía semejante a él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300" b="1" dirty="0">
                <a:latin typeface="Century Gothic" panose="020B0502020202020204" pitchFamily="34" charset="0"/>
              </a:rPr>
              <a:t> 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300" b="1" dirty="0">
                <a:latin typeface="Century Gothic" panose="020B0502020202020204" pitchFamily="34" charset="0"/>
              </a:rPr>
              <a:t>ero yo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300" b="1" dirty="0">
                <a:latin typeface="Century Gothic" panose="020B0502020202020204" pitchFamily="34" charset="0"/>
              </a:rPr>
              <a:t> desgraciadamente, no sé ver corderos a través de las cajas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300" b="1" dirty="0">
                <a:latin typeface="Century Gothic" panose="020B0502020202020204" pitchFamily="34" charset="0"/>
              </a:rPr>
              <a:t> 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</a:t>
            </a:r>
            <a:r>
              <a:rPr lang="es-ES" sz="2300" b="1" dirty="0">
                <a:latin typeface="Century Gothic" panose="020B0502020202020204" pitchFamily="34" charset="0"/>
              </a:rPr>
              <a:t>oy quizá un poco como las personas grandes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300" b="1" dirty="0">
                <a:latin typeface="Century Gothic" panose="020B0502020202020204" pitchFamily="34" charset="0"/>
              </a:rPr>
              <a:t> 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ES" sz="2300" b="1" dirty="0">
                <a:latin typeface="Century Gothic" panose="020B0502020202020204" pitchFamily="34" charset="0"/>
              </a:rPr>
              <a:t>ebo de haber envejecido</a:t>
            </a:r>
            <a:r>
              <a:rPr lang="es-ES" sz="2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CO" sz="23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5515890-B666-4612-B2A0-030AB00D3F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809" y="1837797"/>
            <a:ext cx="4220818" cy="4807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666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rco niña | Class jobs, Melonheadz teacher, Teacher resources">
            <a:extLst>
              <a:ext uri="{FF2B5EF4-FFF2-40B4-BE49-F238E27FC236}">
                <a16:creationId xmlns:a16="http://schemas.microsoft.com/office/drawing/2014/main" id="{3312BA68-0039-464F-931F-E7DD6036E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A0C3FE9-5043-4A46-BBE4-EA61607160E7}"/>
              </a:ext>
            </a:extLst>
          </p:cNvPr>
          <p:cNvSpPr txBox="1"/>
          <p:nvPr/>
        </p:nvSpPr>
        <p:spPr>
          <a:xfrm>
            <a:off x="3493828" y="2762658"/>
            <a:ext cx="77134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600" b="1" dirty="0">
                <a:latin typeface="Britannic Bold" panose="020B0903060703020204" pitchFamily="34" charset="0"/>
              </a:rPr>
              <a:t>ACTIVIDADES:</a:t>
            </a:r>
            <a:endParaRPr lang="es-CO" sz="9600" b="1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99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5E-6 -2.96296E-6 L 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rco niña | Class jobs, Melonheadz teacher, Teacher resources">
            <a:extLst>
              <a:ext uri="{FF2B5EF4-FFF2-40B4-BE49-F238E27FC236}">
                <a16:creationId xmlns:a16="http://schemas.microsoft.com/office/drawing/2014/main" id="{3312BA68-0039-464F-931F-E7DD6036E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099B4E6-4C85-44C0-A0F2-D95C36418BA7}"/>
              </a:ext>
            </a:extLst>
          </p:cNvPr>
          <p:cNvSpPr txBox="1"/>
          <p:nvPr/>
        </p:nvSpPr>
        <p:spPr>
          <a:xfrm>
            <a:off x="3223240" y="1112568"/>
            <a:ext cx="81421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1. E</a:t>
            </a:r>
            <a:r>
              <a:rPr lang="es-ES" sz="3200" b="1" dirty="0">
                <a:latin typeface="KG Neatly Printed" panose="02000506000000020003" pitchFamily="2" charset="0"/>
              </a:rPr>
              <a:t>scribe en tu cuaderno de español las palabras cuyo significado no entiendas</a:t>
            </a:r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 </a:t>
            </a:r>
            <a:r>
              <a:rPr lang="es-ES" sz="3200" b="1" dirty="0">
                <a:latin typeface="KG Neatly Printed" panose="02000506000000020003" pitchFamily="2" charset="0"/>
              </a:rPr>
              <a:t>luego busca su significado en el diccionario de español y escríbelo</a:t>
            </a:r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</a:p>
          <a:p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2. I</a:t>
            </a:r>
            <a:r>
              <a:rPr lang="es-ES" sz="3200" b="1" dirty="0">
                <a:latin typeface="KG Neatly Printed" panose="02000506000000020003" pitchFamily="2" charset="0"/>
              </a:rPr>
              <a:t>nvestiga la biografía de un astronauta</a:t>
            </a:r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</a:p>
          <a:p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3. E</a:t>
            </a:r>
            <a:r>
              <a:rPr lang="es-ES" sz="3200" b="1" dirty="0">
                <a:latin typeface="KG Neatly Printed" panose="02000506000000020003" pitchFamily="2" charset="0"/>
              </a:rPr>
              <a:t>scribe un cuento que narre el capítulo 3 y 4 del libro</a:t>
            </a:r>
          </a:p>
          <a:p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4. E</a:t>
            </a:r>
            <a:r>
              <a:rPr lang="es-ES" sz="3200" b="1" dirty="0">
                <a:latin typeface="KG Neatly Printed" panose="02000506000000020003" pitchFamily="2" charset="0"/>
              </a:rPr>
              <a:t>labora un dibujo del principito y </a:t>
            </a:r>
            <a:r>
              <a:rPr lang="es-ES" sz="3200" b="1">
                <a:latin typeface="KG Neatly Printed" panose="02000506000000020003" pitchFamily="2" charset="0"/>
              </a:rPr>
              <a:t>su planeta</a:t>
            </a:r>
            <a:r>
              <a:rPr lang="es-ES" sz="3200" b="1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endParaRPr lang="es-CO" sz="32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59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1473</TotalTime>
  <Words>2028</Words>
  <Application>Microsoft Office PowerPoint</Application>
  <PresentationFormat>Panorámica</PresentationFormat>
  <Paragraphs>45</Paragraphs>
  <Slides>17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6" baseType="lpstr">
      <vt:lpstr>Arial</vt:lpstr>
      <vt:lpstr>Berlin Sans FB Demi</vt:lpstr>
      <vt:lpstr>Britannic Bold</vt:lpstr>
      <vt:lpstr>Calibri</vt:lpstr>
      <vt:lpstr>Calibri Light</vt:lpstr>
      <vt:lpstr>Century Gothic</vt:lpstr>
      <vt:lpstr>Gray Light</vt:lpstr>
      <vt:lpstr>KG Neatly Printed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90</cp:revision>
  <dcterms:created xsi:type="dcterms:W3CDTF">2021-08-20T16:04:58Z</dcterms:created>
  <dcterms:modified xsi:type="dcterms:W3CDTF">2022-08-18T02:43:56Z</dcterms:modified>
</cp:coreProperties>
</file>