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8" r:id="rId3"/>
    <p:sldId id="277" r:id="rId4"/>
    <p:sldId id="280" r:id="rId5"/>
    <p:sldId id="263" r:id="rId6"/>
    <p:sldId id="269" r:id="rId7"/>
    <p:sldId id="281" r:id="rId8"/>
    <p:sldId id="276" r:id="rId9"/>
    <p:sldId id="282" r:id="rId10"/>
    <p:sldId id="283" r:id="rId11"/>
    <p:sldId id="267" r:id="rId12"/>
    <p:sldId id="266" r:id="rId13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6600"/>
    <a:srgbClr val="009900"/>
    <a:srgbClr val="00D5DA"/>
    <a:srgbClr val="FA06BA"/>
    <a:srgbClr val="9933FF"/>
    <a:srgbClr val="E94958"/>
    <a:srgbClr val="66FFFF"/>
    <a:srgbClr val="00206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0" autoAdjust="0"/>
    <p:restoredTop sz="94660"/>
  </p:normalViewPr>
  <p:slideViewPr>
    <p:cSldViewPr snapToGrid="0">
      <p:cViewPr>
        <p:scale>
          <a:sx n="69" d="100"/>
          <a:sy n="69" d="100"/>
        </p:scale>
        <p:origin x="67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7229A-24F9-4499-B175-3005C35AA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BAC575-81DB-411A-919F-FFFA76016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F65F16-77E6-4BAD-9337-143FFB711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20187-3C9A-4E97-A721-A74A98C20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18FF09-E46C-425C-8C93-97D358DE6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6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26D73-6D63-44B9-B990-C92296B6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DF589C-8C95-4915-8B17-EF8DB30F7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00D82D-A386-40CC-97F6-4994715C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4D868-4052-4EBD-B4AD-2B3451C20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EA0165-F968-462F-A08A-10799251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37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A7E8D-A0D9-4C99-8A09-AF37C246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A784F-FF16-4EFC-9BA4-32EA4DC5C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1B2E97-FD6A-4AC7-9E6F-B57B00BFE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D2811A-5B13-453B-B22B-729A9D2A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38AD76-21BD-46FA-929E-24615C4D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804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54597-1CC8-4E01-BDCE-93EE079D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9C28D8-7F9E-45BF-8F06-206B56CC4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310B07-B796-4E30-9503-D8C258362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C8E481-637C-4CE6-B059-8591A79F3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56FCB2-3AAE-42AB-9E9C-FB505A96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C8BFEC-4013-4BA3-B779-43ED091B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0434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D1C7A-F57F-44C6-9D24-5B1FED798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7E9CD6-238F-4EF7-A148-29F27FE0B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BBD70D-47E4-4335-B2E2-2EC49D2B6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5B9355-CA9B-4AE5-A516-2C1C3AFDF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B57024-F77F-4F24-8801-0544A9BFE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26C8C3-76D2-49BD-B2CB-A4749679C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0609AC-3E4F-4834-B1EF-0E8F295A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A92FBC-CD2A-449B-BB9B-55A91E70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2394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19BA0-482A-4595-B651-1C079729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DE35F73-8721-456B-9647-102552F3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3D667C-EE9C-4ACA-BB6E-B35BDEA5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9EB1FDB-ECED-4157-9651-E4E9E9AF4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5829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5FED9B-1AE3-4FED-8100-9ECFA96F4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571398-836D-409D-9766-68427305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CED02A-0B3B-439E-8B26-29A1D22F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91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C16FF-894A-4069-8B59-20018074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73DED-17BF-434D-AABB-518D132FF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99DB49-E075-4DA2-BE66-331FD7BB1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8A9DFD-A967-4479-9260-BD00160B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9E723-E268-46BE-9E25-1695E633C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1C87F6-1048-42A1-9AE1-71DD5FE48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689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8EA7A-837E-40A5-8B5E-7395C1C5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D88128-0A20-43D1-8727-6190AEC2C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B4330FF-5216-48CA-9511-1CAA4019D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2A7B7B-8B0F-46D4-97D6-0A6AC5E4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9604A2-66BA-4711-812A-E6088DD82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EAF518-17F2-4FF8-8A20-DC4F8FB2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7412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A3E04-F222-48F4-9B83-5D961EE9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64DB2A-1EBF-496F-BE26-102306E7C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24548D-0DB5-4651-92CE-FA1E92535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69314E-4655-47BF-8761-AD9955A8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1C678F-709C-44DC-A997-759420E9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302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063E47-579B-4EAC-80FE-06AA48157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993AF3-0D1D-4841-A3A4-94BB61BE0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7159BE-6F5A-46C9-BD16-CFC7E269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C1592-084B-4ACA-947F-E910CF5F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4F08E5-EA49-4F68-A7FA-26E5E68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5067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C80CE7-B089-4140-B445-570C3444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49E32F-26D0-40C4-A64D-06C68B3F4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EB1899-A6B7-4D52-A4D6-E74CD4951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6BA90-CE07-429E-99D4-221A815DA606}" type="datetimeFigureOut">
              <a:rPr lang="es-PE" smtClean="0"/>
              <a:t>15/09/2022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26CC6-8B32-4E4F-9E10-B0CDA2B7B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86A4AB-EE68-478E-84BF-2CA35AFE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1069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EF22432-E1FE-482E-82F7-74F4E06D28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5" t="2226" r="1525" b="14349"/>
          <a:stretch/>
        </p:blipFill>
        <p:spPr>
          <a:xfrm>
            <a:off x="-3820" y="-18273"/>
            <a:ext cx="12192001" cy="6858000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04A22CDE-356A-4DC0-8EA7-F97BC8746988}"/>
              </a:ext>
            </a:extLst>
          </p:cNvPr>
          <p:cNvSpPr txBox="1"/>
          <p:nvPr/>
        </p:nvSpPr>
        <p:spPr>
          <a:xfrm>
            <a:off x="489699" y="346101"/>
            <a:ext cx="112125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solidFill>
                  <a:schemeClr val="bg1"/>
                </a:solidFill>
                <a:latin typeface="Berlin Sans FB Demi" panose="020E0802020502020306" pitchFamily="34" charset="0"/>
              </a:rPr>
              <a:t>LEYENDO CON MI PROFE:</a:t>
            </a:r>
            <a:endParaRPr lang="es-CO" sz="680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B4B7881-91B1-4E14-8E6B-010B847FDC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254" y="3588293"/>
            <a:ext cx="1850127" cy="32697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7DF0ED-0386-42E5-B078-C723BC307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13" y="3466674"/>
            <a:ext cx="1705198" cy="339132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550A19-821A-4DFB-A747-23EA381836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428" y="3667184"/>
            <a:ext cx="1963674" cy="322574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8FC7C97-7AC7-4B05-8976-2D0D2A2FBC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83" y="3900720"/>
            <a:ext cx="1624434" cy="29572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0BF233E-7171-4B3E-9D08-74EB4561A2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17" y="5290196"/>
            <a:ext cx="1693376" cy="165309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7DE03A6-BE02-4EE6-83E6-020105919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509" y="5204903"/>
            <a:ext cx="1376463" cy="175382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942B534-B908-4908-841F-09382F6028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10" y="5103947"/>
            <a:ext cx="1310743" cy="1863008"/>
          </a:xfrm>
          <a:prstGeom prst="rect">
            <a:avLst/>
          </a:prstGeom>
        </p:spPr>
      </p:pic>
      <p:pic>
        <p:nvPicPr>
          <p:cNvPr id="14" name="Musica Infantil Para Videos Musica De Fondo Feliz Musica Instrumental_50k">
            <a:hlinkClick r:id="" action="ppaction://media"/>
            <a:extLst>
              <a:ext uri="{FF2B5EF4-FFF2-40B4-BE49-F238E27FC236}">
                <a16:creationId xmlns:a16="http://schemas.microsoft.com/office/drawing/2014/main" id="{3447C098-1001-473D-80CC-F8A691C20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964755" y="134358"/>
            <a:ext cx="878307" cy="878307"/>
          </a:xfrm>
          <a:prstGeom prst="rect">
            <a:avLst/>
          </a:prstGeom>
        </p:spPr>
      </p:pic>
      <p:pic>
        <p:nvPicPr>
          <p:cNvPr id="3" name="Imagen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2A09A1-85AB-4D79-BBF5-6E0975C01EB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22033"/>
          <a:stretch/>
        </p:blipFill>
        <p:spPr>
          <a:xfrm>
            <a:off x="4589583" y="2884879"/>
            <a:ext cx="2761727" cy="1017196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581FCDDE-AE6E-4E5A-9FEE-14BFB7DAE4C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9" y="1045582"/>
            <a:ext cx="1529783" cy="158456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8328E179-A2AE-42E4-BC9A-0DEAC2C86DC2}"/>
              </a:ext>
            </a:extLst>
          </p:cNvPr>
          <p:cNvSpPr txBox="1"/>
          <p:nvPr/>
        </p:nvSpPr>
        <p:spPr>
          <a:xfrm>
            <a:off x="486251" y="443278"/>
            <a:ext cx="1121259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800" dirty="0">
                <a:latin typeface="Berlin Sans FB Demi" panose="020E0802020502020306" pitchFamily="34" charset="0"/>
              </a:rPr>
              <a:t>L</a:t>
            </a:r>
            <a:r>
              <a:rPr lang="es-ES" sz="6800" dirty="0">
                <a:solidFill>
                  <a:srgbClr val="009900"/>
                </a:solidFill>
                <a:latin typeface="Berlin Sans FB Demi" panose="020E0802020502020306" pitchFamily="34" charset="0"/>
              </a:rPr>
              <a:t>E</a:t>
            </a:r>
            <a:r>
              <a:rPr lang="es-ES" sz="6800" dirty="0">
                <a:solidFill>
                  <a:srgbClr val="9933FF"/>
                </a:solidFill>
                <a:latin typeface="Berlin Sans FB Demi" panose="020E0802020502020306" pitchFamily="34" charset="0"/>
              </a:rPr>
              <a:t>Y</a:t>
            </a:r>
            <a:r>
              <a:rPr lang="es-ES" sz="6800" dirty="0">
                <a:solidFill>
                  <a:srgbClr val="CC0000"/>
                </a:solidFill>
                <a:latin typeface="Berlin Sans FB Demi" panose="020E0802020502020306" pitchFamily="34" charset="0"/>
              </a:rPr>
              <a:t>E</a:t>
            </a:r>
            <a:r>
              <a:rPr lang="es-ES" sz="6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N</a:t>
            </a:r>
            <a:r>
              <a:rPr lang="es-ES" sz="6800" dirty="0">
                <a:solidFill>
                  <a:srgbClr val="0070C0"/>
                </a:solidFill>
                <a:latin typeface="Berlin Sans FB Demi" panose="020E0802020502020306" pitchFamily="34" charset="0"/>
              </a:rPr>
              <a:t>D</a:t>
            </a:r>
            <a:r>
              <a:rPr lang="es-ES" sz="6800" dirty="0">
                <a:solidFill>
                  <a:srgbClr val="FFC000"/>
                </a:solidFill>
                <a:latin typeface="Berlin Sans FB Demi" panose="020E0802020502020306" pitchFamily="34" charset="0"/>
              </a:rPr>
              <a:t>O </a:t>
            </a:r>
            <a:r>
              <a:rPr lang="es-ES" sz="6800" dirty="0">
                <a:solidFill>
                  <a:srgbClr val="009900"/>
                </a:solidFill>
                <a:latin typeface="Berlin Sans FB Demi" panose="020E0802020502020306" pitchFamily="34" charset="0"/>
              </a:rPr>
              <a:t>C</a:t>
            </a:r>
            <a:r>
              <a:rPr lang="es-ES" sz="6800" dirty="0">
                <a:solidFill>
                  <a:srgbClr val="00B0F0"/>
                </a:solidFill>
                <a:latin typeface="Berlin Sans FB Demi" panose="020E0802020502020306" pitchFamily="34" charset="0"/>
              </a:rPr>
              <a:t>O</a:t>
            </a:r>
            <a:r>
              <a:rPr lang="es-ES" sz="6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N</a:t>
            </a:r>
            <a:r>
              <a:rPr lang="es-ES" sz="6800" dirty="0">
                <a:solidFill>
                  <a:schemeClr val="bg1"/>
                </a:solidFill>
                <a:latin typeface="Berlin Sans FB Demi" panose="020E0802020502020306" pitchFamily="34" charset="0"/>
              </a:rPr>
              <a:t> </a:t>
            </a:r>
            <a:r>
              <a:rPr lang="es-ES" sz="6800" dirty="0">
                <a:solidFill>
                  <a:srgbClr val="FF6600"/>
                </a:solidFill>
                <a:latin typeface="Berlin Sans FB Demi" panose="020E0802020502020306" pitchFamily="34" charset="0"/>
              </a:rPr>
              <a:t>M</a:t>
            </a:r>
            <a:r>
              <a:rPr lang="es-ES" sz="6800" dirty="0">
                <a:solidFill>
                  <a:schemeClr val="accent4">
                    <a:lumMod val="60000"/>
                    <a:lumOff val="40000"/>
                  </a:schemeClr>
                </a:solidFill>
                <a:latin typeface="Berlin Sans FB Demi" panose="020E0802020502020306" pitchFamily="34" charset="0"/>
              </a:rPr>
              <a:t>I</a:t>
            </a:r>
            <a:r>
              <a:rPr lang="es-ES" sz="6800" dirty="0">
                <a:solidFill>
                  <a:srgbClr val="009900"/>
                </a:solidFill>
                <a:latin typeface="Berlin Sans FB Demi" panose="020E0802020502020306" pitchFamily="34" charset="0"/>
              </a:rPr>
              <a:t> </a:t>
            </a:r>
            <a:r>
              <a:rPr lang="es-ES" sz="6800" dirty="0">
                <a:solidFill>
                  <a:srgbClr val="9933FF"/>
                </a:solidFill>
                <a:latin typeface="Berlin Sans FB Demi" panose="020E0802020502020306" pitchFamily="34" charset="0"/>
              </a:rPr>
              <a:t>P</a:t>
            </a:r>
            <a:r>
              <a:rPr lang="es-ES" sz="6800" dirty="0">
                <a:solidFill>
                  <a:srgbClr val="FF0000"/>
                </a:solidFill>
                <a:latin typeface="Berlin Sans FB Demi" panose="020E0802020502020306" pitchFamily="34" charset="0"/>
              </a:rPr>
              <a:t>R</a:t>
            </a:r>
            <a:r>
              <a:rPr lang="es-ES" sz="6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O</a:t>
            </a:r>
            <a:r>
              <a:rPr lang="es-ES" sz="6800" dirty="0">
                <a:solidFill>
                  <a:srgbClr val="FA06BA"/>
                </a:solidFill>
                <a:latin typeface="Berlin Sans FB Demi" panose="020E0802020502020306" pitchFamily="34" charset="0"/>
              </a:rPr>
              <a:t>F</a:t>
            </a:r>
            <a:r>
              <a:rPr lang="es-ES" sz="6800" dirty="0">
                <a:solidFill>
                  <a:srgbClr val="00B0F0"/>
                </a:solidFill>
                <a:latin typeface="Berlin Sans FB Demi" panose="020E0802020502020306" pitchFamily="34" charset="0"/>
              </a:rPr>
              <a:t>E</a:t>
            </a:r>
            <a:r>
              <a:rPr lang="es-ES" sz="6800" dirty="0">
                <a:solidFill>
                  <a:srgbClr val="9933FF"/>
                </a:solidFill>
                <a:latin typeface="Berlin Sans FB Demi" panose="020E0802020502020306" pitchFamily="34" charset="0"/>
              </a:rPr>
              <a:t>:</a:t>
            </a:r>
            <a:endParaRPr lang="es-CO" sz="6800" dirty="0">
              <a:latin typeface="Berlin Sans FB Demi" panose="020E0802020502020306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1142C1-A1D2-4BEB-8040-117E92A35EAC}"/>
              </a:ext>
            </a:extLst>
          </p:cNvPr>
          <p:cNvSpPr txBox="1"/>
          <p:nvPr/>
        </p:nvSpPr>
        <p:spPr>
          <a:xfrm>
            <a:off x="2203416" y="1404523"/>
            <a:ext cx="7168986" cy="1323439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E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Gray Light" pitchFamily="2" charset="0"/>
              </a:rPr>
              <a:t>EL  PRINCIPITO.</a:t>
            </a:r>
            <a:endParaRPr lang="es-CO" sz="8000" dirty="0">
              <a:solidFill>
                <a:schemeClr val="tx1">
                  <a:lumMod val="95000"/>
                  <a:lumOff val="5000"/>
                </a:schemeClr>
              </a:solidFill>
              <a:latin typeface="Gray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66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6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3636" numSld="999" showWhenStopped="0">
                <p:cTn id="7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72"/>
          <a:stretch/>
        </p:blipFill>
        <p:spPr bwMode="auto">
          <a:xfrm>
            <a:off x="0" y="0"/>
            <a:ext cx="12192001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31E5BEFD-754D-4CC0-84C4-52B1C1ACFE28}"/>
              </a:ext>
            </a:extLst>
          </p:cNvPr>
          <p:cNvSpPr txBox="1"/>
          <p:nvPr/>
        </p:nvSpPr>
        <p:spPr>
          <a:xfrm>
            <a:off x="3380715" y="1008942"/>
            <a:ext cx="6730694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AUTOR: A</a:t>
            </a:r>
            <a:r>
              <a:rPr lang="es-ES" sz="4400" b="1" dirty="0">
                <a:latin typeface="KG Neatly Printed" panose="02000506000000020003" pitchFamily="2" charset="0"/>
              </a:rPr>
              <a:t>ntoine de 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S</a:t>
            </a:r>
            <a:r>
              <a:rPr lang="es-ES" sz="4400" b="1" dirty="0">
                <a:latin typeface="KG Neatly Printed" panose="02000506000000020003" pitchFamily="2" charset="0"/>
              </a:rPr>
              <a:t>aint </a:t>
            </a:r>
            <a:r>
              <a:rPr lang="es-ES" sz="44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– E</a:t>
            </a:r>
            <a:r>
              <a:rPr lang="es-ES" sz="4400" b="1" dirty="0">
                <a:latin typeface="KG Neatly Printed" panose="02000506000000020003" pitchFamily="2" charset="0"/>
              </a:rPr>
              <a:t>xupéry</a:t>
            </a:r>
          </a:p>
          <a:p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400" dirty="0">
                <a:latin typeface="Century Gothic" panose="020B0502020202020204" pitchFamily="34" charset="0"/>
              </a:rPr>
              <a:t>ovelista y aviador francés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ES" sz="2400" dirty="0">
                <a:latin typeface="Century Gothic" panose="020B0502020202020204" pitchFamily="34" charset="0"/>
              </a:rPr>
              <a:t> sus experiencias como piloto fueron a </a:t>
            </a:r>
          </a:p>
          <a:p>
            <a:r>
              <a:rPr lang="es-ES" sz="2400" dirty="0">
                <a:latin typeface="Century Gothic" panose="020B0502020202020204" pitchFamily="34" charset="0"/>
              </a:rPr>
              <a:t>menudo su fuente de inspiración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400" dirty="0">
                <a:latin typeface="Century Gothic" panose="020B0502020202020204" pitchFamily="34" charset="0"/>
              </a:rPr>
              <a:t>ercero de los cinco hijos de una familia </a:t>
            </a:r>
          </a:p>
          <a:p>
            <a:r>
              <a:rPr lang="es-ES" sz="2400" dirty="0">
                <a:latin typeface="Century Gothic" panose="020B0502020202020204" pitchFamily="34" charset="0"/>
              </a:rPr>
              <a:t>de la aristocracia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(</a:t>
            </a:r>
            <a:r>
              <a:rPr lang="es-ES" sz="2400" dirty="0">
                <a:latin typeface="Century Gothic" panose="020B0502020202020204" pitchFamily="34" charset="0"/>
              </a:rPr>
              <a:t>su padre tenía el título de vizconde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),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400" dirty="0">
                <a:latin typeface="Century Gothic" panose="020B0502020202020204" pitchFamily="34" charset="0"/>
              </a:rPr>
              <a:t>ntoine de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400" dirty="0">
                <a:latin typeface="Century Gothic" panose="020B0502020202020204" pitchFamily="34" charset="0"/>
              </a:rPr>
              <a:t>aint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-E</a:t>
            </a:r>
            <a:r>
              <a:rPr lang="es-ES" sz="2400" dirty="0">
                <a:latin typeface="Century Gothic" panose="020B0502020202020204" pitchFamily="34" charset="0"/>
              </a:rPr>
              <a:t>xupéry vivió una infancia feliz en las propiedades familiares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dirty="0">
                <a:latin typeface="Century Gothic" panose="020B0502020202020204" pitchFamily="34" charset="0"/>
              </a:rPr>
              <a:t> aunque perdió a su progenitor a la edad de cuatro años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400" dirty="0">
                <a:latin typeface="Century Gothic" panose="020B0502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400" dirty="0">
                <a:latin typeface="Century Gothic" panose="020B0502020202020204" pitchFamily="34" charset="0"/>
              </a:rPr>
              <a:t>stuvo muy ligado a su madre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dirty="0">
                <a:latin typeface="Century Gothic" panose="020B0502020202020204" pitchFamily="34" charset="0"/>
              </a:rPr>
              <a:t> cuya sensibilidad y cultura lo marcaron profundamente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400" dirty="0">
                <a:latin typeface="Century Gothic" panose="020B0502020202020204" pitchFamily="34" charset="0"/>
              </a:rPr>
              <a:t> y con la que mantuvo una voluminosa correspondencia durante toda su vida</a:t>
            </a:r>
            <a:r>
              <a:rPr lang="es-ES" sz="24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endParaRPr lang="es-CO" sz="24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DD9245C-798C-4895-A863-20EBAA3E6B14}"/>
              </a:ext>
            </a:extLst>
          </p:cNvPr>
          <p:cNvSpPr txBox="1"/>
          <p:nvPr/>
        </p:nvSpPr>
        <p:spPr>
          <a:xfrm>
            <a:off x="2504880" y="0"/>
            <a:ext cx="7168986" cy="1323439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s-ES" sz="8000" dirty="0">
                <a:solidFill>
                  <a:schemeClr val="tx1">
                    <a:lumMod val="95000"/>
                    <a:lumOff val="5000"/>
                  </a:schemeClr>
                </a:solidFill>
                <a:latin typeface="Gray Light" pitchFamily="2" charset="0"/>
              </a:rPr>
              <a:t>EL  PRINCIPITO.</a:t>
            </a:r>
            <a:endParaRPr lang="es-CO" sz="8000" dirty="0">
              <a:solidFill>
                <a:schemeClr val="tx1">
                  <a:lumMod val="95000"/>
                  <a:lumOff val="5000"/>
                </a:schemeClr>
              </a:solidFill>
              <a:latin typeface="Gray Light" pitchFamily="2" charset="0"/>
            </a:endParaRPr>
          </a:p>
        </p:txBody>
      </p:sp>
      <p:pic>
        <p:nvPicPr>
          <p:cNvPr id="9" name="Imagen 8" descr="Libro El Principito - Skla Skla - Pepe Ganga">
            <a:extLst>
              <a:ext uri="{FF2B5EF4-FFF2-40B4-BE49-F238E27FC236}">
                <a16:creationId xmlns:a16="http://schemas.microsoft.com/office/drawing/2014/main" id="{38F9D042-2C88-46D9-85B4-AD4804CDB08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t="6249" r="18395" b="5706"/>
          <a:stretch/>
        </p:blipFill>
        <p:spPr bwMode="auto">
          <a:xfrm>
            <a:off x="0" y="1248989"/>
            <a:ext cx="3380716" cy="49865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443C506-0C61-4089-9B47-6FFFD3BF51A9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257" y="1116403"/>
            <a:ext cx="2543810" cy="31661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37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270" y="23562"/>
            <a:ext cx="818815" cy="848139"/>
          </a:xfrm>
          <a:prstGeom prst="rect">
            <a:avLst/>
          </a:prstGeom>
        </p:spPr>
      </p:pic>
      <p:pic>
        <p:nvPicPr>
          <p:cNvPr id="6" name="Imagen 5" descr="Libro El Principito - Skla Skla - Pepe Ganga">
            <a:extLst>
              <a:ext uri="{FF2B5EF4-FFF2-40B4-BE49-F238E27FC236}">
                <a16:creationId xmlns:a16="http://schemas.microsoft.com/office/drawing/2014/main" id="{2A5A3355-D521-4E4F-AD52-0B7E8297187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t="6249" r="18395" b="5706"/>
          <a:stretch/>
        </p:blipFill>
        <p:spPr bwMode="auto">
          <a:xfrm>
            <a:off x="27915" y="23562"/>
            <a:ext cx="4280453" cy="68948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4EB0F29-ECD1-4653-BE9C-B2753543CF48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18" t="29939" r="13695" b="13542"/>
          <a:stretch/>
        </p:blipFill>
        <p:spPr bwMode="auto">
          <a:xfrm>
            <a:off x="4435365" y="644186"/>
            <a:ext cx="6857676" cy="62741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7020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DDA1E593-3970-4AAC-A8E1-66A2089352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13">
            <a:extLst>
              <a:ext uri="{FF2B5EF4-FFF2-40B4-BE49-F238E27FC236}">
                <a16:creationId xmlns:a16="http://schemas.microsoft.com/office/drawing/2014/main" id="{DA9116B8-1926-44FE-B37B-9B9F90AB8966}"/>
              </a:ext>
            </a:extLst>
          </p:cNvPr>
          <p:cNvSpPr txBox="1"/>
          <p:nvPr/>
        </p:nvSpPr>
        <p:spPr>
          <a:xfrm>
            <a:off x="259131" y="2575171"/>
            <a:ext cx="11217251" cy="516667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¿R</a:t>
            </a:r>
            <a:r>
              <a:rPr lang="es-ES" sz="2400" b="1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ecuerdas sobre que trataba el capítulo 3 y 4 del libro el principito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CuadroTexto 13">
            <a:extLst>
              <a:ext uri="{FF2B5EF4-FFF2-40B4-BE49-F238E27FC236}">
                <a16:creationId xmlns:a16="http://schemas.microsoft.com/office/drawing/2014/main" id="{EF673F53-DACA-42D3-AA2E-816E425A28B4}"/>
              </a:ext>
            </a:extLst>
          </p:cNvPr>
          <p:cNvSpPr txBox="1"/>
          <p:nvPr/>
        </p:nvSpPr>
        <p:spPr>
          <a:xfrm>
            <a:off x="3810359" y="3766163"/>
            <a:ext cx="7135938" cy="516667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sz="2400" b="1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ómo inició la historia del principito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13">
            <a:extLst>
              <a:ext uri="{FF2B5EF4-FFF2-40B4-BE49-F238E27FC236}">
                <a16:creationId xmlns:a16="http://schemas.microsoft.com/office/drawing/2014/main" id="{1E115B58-2A6A-4008-8D2E-AF960A728999}"/>
              </a:ext>
            </a:extLst>
          </p:cNvPr>
          <p:cNvSpPr txBox="1"/>
          <p:nvPr/>
        </p:nvSpPr>
        <p:spPr>
          <a:xfrm>
            <a:off x="967768" y="4698821"/>
            <a:ext cx="7135938" cy="516667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</a:t>
            </a:r>
            <a:r>
              <a:rPr lang="es-ES" sz="2400" b="1" kern="12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ué crees sucederá en este nuevo capítulo</a:t>
            </a:r>
            <a:r>
              <a:rPr lang="es-ES" sz="2400" b="1" kern="12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r>
              <a:rPr lang="es-ES" sz="2400" b="1" kern="12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DE296B6-29CD-4108-B5EE-1F69F5267B8A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15" t="29312" r="8990" b="59709"/>
          <a:stretch/>
        </p:blipFill>
        <p:spPr bwMode="auto">
          <a:xfrm>
            <a:off x="361122" y="571506"/>
            <a:ext cx="11469756" cy="1432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80277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5B85A6C-1AF9-4CF4-8E96-0F66D7A3C6ED}"/>
              </a:ext>
            </a:extLst>
          </p:cNvPr>
          <p:cNvSpPr txBox="1"/>
          <p:nvPr/>
        </p:nvSpPr>
        <p:spPr>
          <a:xfrm>
            <a:off x="818814" y="500679"/>
            <a:ext cx="1092225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000" b="1" dirty="0">
                <a:latin typeface="Century Gothic" panose="020B0502020202020204" pitchFamily="34" charset="0"/>
              </a:rPr>
              <a:t>ada día sabía algo nuevo sobre el planeta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sobre la partida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sobre el viaje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s-ES" sz="2000" b="1" dirty="0">
                <a:latin typeface="Century Gothic" panose="020B0502020202020204" pitchFamily="34" charset="0"/>
              </a:rPr>
              <a:t>enía lentamente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al azar de las reflexiones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A</a:t>
            </a:r>
            <a:r>
              <a:rPr lang="es-ES" sz="2000" b="1" dirty="0">
                <a:latin typeface="Century Gothic" panose="020B0502020202020204" pitchFamily="34" charset="0"/>
              </a:rPr>
              <a:t>l tercer día me enteré del drama de los baobabs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</a:t>
            </a:r>
            <a:r>
              <a:rPr lang="es-ES" sz="2000" b="1" dirty="0">
                <a:latin typeface="Century Gothic" panose="020B0502020202020204" pitchFamily="34" charset="0"/>
              </a:rPr>
              <a:t>ue aún gracias al cordero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pues el principito me interrogó bruscamente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como asaltado por una grave duda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—¿E</a:t>
            </a:r>
            <a:r>
              <a:rPr lang="es-ES" sz="2000" b="1" dirty="0">
                <a:latin typeface="Century Gothic" panose="020B0502020202020204" pitchFamily="34" charset="0"/>
              </a:rPr>
              <a:t>s verdad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no es cierto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que a los corderos les gusta comer arbustos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—S</a:t>
            </a:r>
            <a:r>
              <a:rPr lang="es-ES" sz="2000" b="1" dirty="0">
                <a:latin typeface="Century Gothic" panose="020B0502020202020204" pitchFamily="34" charset="0"/>
              </a:rPr>
              <a:t>í.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s verdad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—¡A</a:t>
            </a:r>
            <a:r>
              <a:rPr lang="es-ES" sz="2000" b="1" dirty="0">
                <a:latin typeface="Century Gothic" panose="020B0502020202020204" pitchFamily="34" charset="0"/>
              </a:rPr>
              <a:t>h!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¡Q</a:t>
            </a:r>
            <a:r>
              <a:rPr lang="es-ES" sz="2000" b="1" dirty="0">
                <a:latin typeface="Century Gothic" panose="020B0502020202020204" pitchFamily="34" charset="0"/>
              </a:rPr>
              <a:t>ué contento estoy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sz="2000" b="1" dirty="0">
                <a:latin typeface="Century Gothic" panose="020B0502020202020204" pitchFamily="34" charset="0"/>
              </a:rPr>
              <a:t>o comprendí por qué era tan importante que los corderos comiesen arbustos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000" b="1" dirty="0">
                <a:latin typeface="Century Gothic" panose="020B0502020202020204" pitchFamily="34" charset="0"/>
              </a:rPr>
              <a:t>ero el principito agregó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—¿D</a:t>
            </a:r>
            <a:r>
              <a:rPr lang="es-ES" sz="2000" b="1" dirty="0"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latin typeface="Century Gothic" panose="020B0502020202020204" pitchFamily="34" charset="0"/>
              </a:rPr>
              <a:t>manera que comen también baobabs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000" b="1" dirty="0">
                <a:latin typeface="Century Gothic" panose="020B0502020202020204" pitchFamily="34" charset="0"/>
              </a:rPr>
              <a:t>ice notar al principito que los baobabs no son arbustos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sino árboles grandes como iglesias y que aun si llevara con él toda una tropa de elefantes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la tropa no acabaría con un solo baobab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C7C921E-1F5F-4B8F-B022-A709017F914D}"/>
              </a:ext>
            </a:extLst>
          </p:cNvPr>
          <p:cNvSpPr txBox="1"/>
          <p:nvPr/>
        </p:nvSpPr>
        <p:spPr>
          <a:xfrm>
            <a:off x="8314261" y="3539317"/>
            <a:ext cx="3623755" cy="1060362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¿P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qué la idea de que un cordero comiese baobabs es imposible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?.</a:t>
            </a:r>
            <a:endParaRPr lang="es-CO" sz="1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1D7FEB5-747F-4361-89F3-3B69BCE7F0CF}"/>
              </a:ext>
            </a:extLst>
          </p:cNvPr>
          <p:cNvSpPr txBox="1"/>
          <p:nvPr/>
        </p:nvSpPr>
        <p:spPr>
          <a:xfrm>
            <a:off x="173503" y="3539317"/>
            <a:ext cx="792546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000" b="1" dirty="0">
                <a:latin typeface="Century Gothic" panose="020B0502020202020204" pitchFamily="34" charset="0"/>
              </a:rPr>
              <a:t>a idea de la tropa de elefantes hizo reír al principito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—H</a:t>
            </a:r>
            <a:r>
              <a:rPr lang="es-ES" sz="2000" b="1" dirty="0">
                <a:latin typeface="Century Gothic" panose="020B0502020202020204" pitchFamily="34" charset="0"/>
              </a:rPr>
              <a:t>abría que ponerlos unos sobre otros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 Y</a:t>
            </a:r>
            <a:r>
              <a:rPr lang="es-ES" sz="2000" b="1" dirty="0">
                <a:latin typeface="Century Gothic" panose="020B0502020202020204" pitchFamily="34" charset="0"/>
              </a:rPr>
              <a:t> observó sabiamente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—L</a:t>
            </a:r>
            <a:r>
              <a:rPr lang="es-ES" sz="2000" b="1" dirty="0">
                <a:latin typeface="Century Gothic" panose="020B0502020202020204" pitchFamily="34" charset="0"/>
              </a:rPr>
              <a:t>os baobabs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antes de crecer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comienzan por ser pequeños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—¡E</a:t>
            </a:r>
            <a:r>
              <a:rPr lang="es-ES" sz="2000" b="1" dirty="0">
                <a:latin typeface="Century Gothic" panose="020B0502020202020204" pitchFamily="34" charset="0"/>
              </a:rPr>
              <a:t>s cierto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000" b="1" dirty="0">
                <a:latin typeface="Century Gothic" panose="020B0502020202020204" pitchFamily="34" charset="0"/>
              </a:rPr>
              <a:t>ero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¿</a:t>
            </a:r>
            <a:r>
              <a:rPr lang="es-ES" sz="2000" b="1" dirty="0">
                <a:latin typeface="Century Gothic" panose="020B0502020202020204" pitchFamily="34" charset="0"/>
              </a:rPr>
              <a:t>por qué quieres que tus corderos coman baobabs pequeños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D6980D6-6DB4-427F-B2EA-ABD8C4E27083}"/>
              </a:ext>
            </a:extLst>
          </p:cNvPr>
          <p:cNvSpPr txBox="1"/>
          <p:nvPr/>
        </p:nvSpPr>
        <p:spPr>
          <a:xfrm>
            <a:off x="3866525" y="5346849"/>
            <a:ext cx="3623755" cy="732471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ué tan grande consideras que son los </a:t>
            </a:r>
            <a:r>
              <a:rPr lang="es-ES" b="1" dirty="0" err="1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baibabs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?.</a:t>
            </a:r>
            <a:endParaRPr lang="es-CO" sz="1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49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0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04D4E3D-CC19-411F-9FB1-DBEE57C98E1F}"/>
              </a:ext>
            </a:extLst>
          </p:cNvPr>
          <p:cNvSpPr txBox="1"/>
          <p:nvPr/>
        </p:nvSpPr>
        <p:spPr>
          <a:xfrm>
            <a:off x="238539" y="137422"/>
            <a:ext cx="118275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M</a:t>
            </a:r>
            <a:r>
              <a:rPr lang="es-ES" sz="2000" b="1" dirty="0">
                <a:latin typeface="Century Gothic" panose="020B0502020202020204" pitchFamily="34" charset="0"/>
              </a:rPr>
              <a:t>e contestó: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“¡B</a:t>
            </a:r>
            <a:r>
              <a:rPr lang="es-ES" sz="2000" b="1" dirty="0">
                <a:latin typeface="Century Gothic" panose="020B0502020202020204" pitchFamily="34" charset="0"/>
              </a:rPr>
              <a:t>ueno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 ¡V</a:t>
            </a:r>
            <a:r>
              <a:rPr lang="es-ES" sz="2000" b="1" dirty="0">
                <a:latin typeface="Century Gothic" panose="020B0502020202020204" pitchFamily="34" charset="0"/>
              </a:rPr>
              <a:t>amos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!”, </a:t>
            </a:r>
            <a:r>
              <a:rPr lang="es-ES" sz="2000" b="1" dirty="0">
                <a:latin typeface="Century Gothic" panose="020B0502020202020204" pitchFamily="34" charset="0"/>
              </a:rPr>
              <a:t>como si ahí estuviera la prueba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000" b="1" dirty="0">
                <a:latin typeface="Century Gothic" panose="020B0502020202020204" pitchFamily="34" charset="0"/>
              </a:rPr>
              <a:t> necesité un gran esfuerzo de inteligencia para comprender por mí mismo el problema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n efecto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en el planeta del principito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como en todos los planetas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había hierbas buenas y hierbas malas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000" b="1" dirty="0">
                <a:latin typeface="Century Gothic" panose="020B0502020202020204" pitchFamily="34" charset="0"/>
              </a:rPr>
              <a:t>omo resultado de buenas semillas de buenas hierbas y de malas semillas de malas hierbas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000" b="1" dirty="0">
                <a:latin typeface="Century Gothic" panose="020B0502020202020204" pitchFamily="34" charset="0"/>
              </a:rPr>
              <a:t>ero las semillas son invisibles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es-ES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000" b="1" dirty="0">
                <a:latin typeface="Century Gothic" panose="020B0502020202020204" pitchFamily="34" charset="0"/>
              </a:rPr>
              <a:t>uermen en el secreto de la tierra hasta que a una de ellas se le ocurre despertarse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ntonces se estira y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tímidamente al comienzo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crece hacia el sol una encantadora briznilla inofensiva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S</a:t>
            </a:r>
            <a:r>
              <a:rPr lang="es-ES" sz="2000" b="1" dirty="0">
                <a:latin typeface="Century Gothic" panose="020B0502020202020204" pitchFamily="34" charset="0"/>
              </a:rPr>
              <a:t>i se trata de una briznilla de rabanito o de rosal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ES" sz="2000" b="1" dirty="0">
                <a:latin typeface="Century Gothic" panose="020B0502020202020204" pitchFamily="34" charset="0"/>
              </a:rPr>
              <a:t>se la puede dejar crecer como ella quiera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  <a:p>
            <a:pPr algn="just"/>
            <a:endParaRPr lang="es-ES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000" b="1" dirty="0">
                <a:latin typeface="Century Gothic" panose="020B0502020202020204" pitchFamily="34" charset="0"/>
              </a:rPr>
              <a:t>ero si se trata de una planta mala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debe arrancarse la planta inmediatamente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en cuanto se ha podido reconocerla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000" b="1" dirty="0">
                <a:latin typeface="Century Gothic" panose="020B0502020202020204" pitchFamily="34" charset="0"/>
              </a:rPr>
              <a:t>abía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pues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semillas terribles en el planeta del principito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ran las semillas de los baobabs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l suelo del planeta estaba infestado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000" b="1" dirty="0">
                <a:latin typeface="Century Gothic" panose="020B0502020202020204" pitchFamily="34" charset="0"/>
              </a:rPr>
              <a:t> si un baobab no se arranca a tiempo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ya no es posible desembarazarse de él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I</a:t>
            </a:r>
            <a:r>
              <a:rPr lang="es-ES" sz="2000" b="1" dirty="0">
                <a:latin typeface="Century Gothic" panose="020B0502020202020204" pitchFamily="34" charset="0"/>
              </a:rPr>
              <a:t>nvade todo el planeta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L</a:t>
            </a:r>
            <a:r>
              <a:rPr lang="es-ES" sz="2000" b="1" dirty="0">
                <a:latin typeface="Century Gothic" panose="020B0502020202020204" pitchFamily="34" charset="0"/>
              </a:rPr>
              <a:t>o perfora con sus raíces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Y</a:t>
            </a:r>
            <a:r>
              <a:rPr lang="es-ES" sz="2000" b="1" dirty="0">
                <a:latin typeface="Century Gothic" panose="020B0502020202020204" pitchFamily="34" charset="0"/>
              </a:rPr>
              <a:t> si el planeta es demasiado pequeño y si los baobabs son demasiado numerosos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lo hacen estallar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endParaRPr lang="es-ES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082049B-7EBE-4AA4-92EE-A380C94D4000}"/>
              </a:ext>
            </a:extLst>
          </p:cNvPr>
          <p:cNvSpPr txBox="1"/>
          <p:nvPr/>
        </p:nvSpPr>
        <p:spPr>
          <a:xfrm>
            <a:off x="3826667" y="5154180"/>
            <a:ext cx="3623755" cy="1388253"/>
          </a:xfrm>
          <a:prstGeom prst="flowChartAlternateProcess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ómo crees que se identificaban las buenas hierbas y las malas hierbas en el planeta del principito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?.</a:t>
            </a:r>
            <a:endParaRPr lang="es-CO" sz="11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99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0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7DA020AA-3C8D-47F4-AB70-844B1E355462}"/>
              </a:ext>
            </a:extLst>
          </p:cNvPr>
          <p:cNvSpPr txBox="1"/>
          <p:nvPr/>
        </p:nvSpPr>
        <p:spPr>
          <a:xfrm>
            <a:off x="82062" y="347627"/>
            <a:ext cx="120212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“E</a:t>
            </a:r>
            <a:r>
              <a:rPr lang="es-ES" sz="2000" b="1" dirty="0">
                <a:latin typeface="Century Gothic" panose="020B0502020202020204" pitchFamily="34" charset="0"/>
              </a:rPr>
              <a:t>s cuestión de disciplina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”,</a:t>
            </a:r>
            <a:r>
              <a:rPr lang="es-ES" sz="2000" b="1" dirty="0">
                <a:latin typeface="Century Gothic" panose="020B0502020202020204" pitchFamily="34" charset="0"/>
              </a:rPr>
              <a:t> me decía más tarde el principito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</a:t>
            </a:r>
            <a:r>
              <a:rPr lang="es-ES" sz="2000" b="1" dirty="0">
                <a:latin typeface="Century Gothic" panose="020B0502020202020204" pitchFamily="34" charset="0"/>
              </a:rPr>
              <a:t>Cuando uno termina de arreglarse por la mañana debe hacer cuidadosamente la limpieza del planeta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000" b="1" dirty="0">
                <a:latin typeface="Century Gothic" panose="020B0502020202020204" pitchFamily="34" charset="0"/>
              </a:rPr>
              <a:t>ay que dedicarse regularmente a arrancar 26 los baobabs en cuanto se los distingue entre los rosales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a los que se parecen mucho cuando son muy jóvenes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s un trabajo muy aburrido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pero muy fácil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.”</a:t>
            </a:r>
            <a:endParaRPr lang="es-CO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A56797C6-5DAD-4D08-9793-4FAEC85F2128}"/>
              </a:ext>
            </a:extLst>
          </p:cNvPr>
          <p:cNvSpPr txBox="1"/>
          <p:nvPr/>
        </p:nvSpPr>
        <p:spPr>
          <a:xfrm>
            <a:off x="1461716" y="1763592"/>
            <a:ext cx="4270513" cy="731690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¿Q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ué rutinas tienes en tu casa para ayudar en los deberes del hogar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ACD40C7-4D9D-4867-A14C-956BDC4499E0}"/>
              </a:ext>
            </a:extLst>
          </p:cNvPr>
          <p:cNvSpPr txBox="1"/>
          <p:nvPr/>
        </p:nvSpPr>
        <p:spPr>
          <a:xfrm>
            <a:off x="228114" y="2633974"/>
            <a:ext cx="63519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b="1" dirty="0">
                <a:latin typeface="Century Gothic" panose="020B0502020202020204" pitchFamily="34" charset="0"/>
              </a:rPr>
              <a:t> un día me aconsejó que me aplicara a lograr un hermoso dibujo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b="1" dirty="0">
                <a:latin typeface="Century Gothic" panose="020B0502020202020204" pitchFamily="34" charset="0"/>
              </a:rPr>
              <a:t> para que entrara bien en la cabeza de los niños de mi tierra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b="1" dirty="0">
                <a:latin typeface="Century Gothic" panose="020B050202020202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“S</a:t>
            </a:r>
            <a:r>
              <a:rPr lang="es-ES" b="1" dirty="0">
                <a:latin typeface="Century Gothic" panose="020B0502020202020204" pitchFamily="34" charset="0"/>
              </a:rPr>
              <a:t>i algún día viajan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”,</a:t>
            </a:r>
            <a:r>
              <a:rPr lang="es-ES" b="1" dirty="0">
                <a:latin typeface="Century Gothic" panose="020B0502020202020204" pitchFamily="34" charset="0"/>
              </a:rPr>
              <a:t> me decía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b="1" dirty="0">
                <a:latin typeface="Century Gothic" panose="020B050202020202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“</a:t>
            </a:r>
            <a:r>
              <a:rPr lang="es-ES" b="1" dirty="0">
                <a:latin typeface="Century Gothic" panose="020B0502020202020204" pitchFamily="34" charset="0"/>
              </a:rPr>
              <a:t>podrá serles útil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b="1" dirty="0">
                <a:latin typeface="Century Gothic" panose="020B050202020202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b="1" dirty="0">
                <a:latin typeface="Century Gothic" panose="020B0502020202020204" pitchFamily="34" charset="0"/>
              </a:rPr>
              <a:t> veces no hay inconveniente en dejar el trabajo para más tarde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b="1" dirty="0">
                <a:latin typeface="Century Gothic" panose="020B050202020202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b="1" dirty="0">
                <a:latin typeface="Century Gothic" panose="020B0502020202020204" pitchFamily="34" charset="0"/>
              </a:rPr>
              <a:t>ero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b="1" dirty="0">
                <a:latin typeface="Century Gothic" panose="020B0502020202020204" pitchFamily="34" charset="0"/>
              </a:rPr>
              <a:t> si se trata de los baobabs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b="1" dirty="0">
                <a:latin typeface="Century Gothic" panose="020B0502020202020204" pitchFamily="34" charset="0"/>
              </a:rPr>
              <a:t> es siempre una catástrofe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b="1" dirty="0">
                <a:latin typeface="Century Gothic" panose="020B050202020202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b="1" dirty="0">
                <a:latin typeface="Century Gothic" panose="020B0502020202020204" pitchFamily="34" charset="0"/>
              </a:rPr>
              <a:t>onocí un planeta habitado por un perezoso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b="1" dirty="0">
                <a:latin typeface="Century Gothic" panose="020B0502020202020204" pitchFamily="34" charset="0"/>
              </a:rPr>
              <a:t> Descuidó tres arbustos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…”</a:t>
            </a:r>
          </a:p>
          <a:p>
            <a:pPr algn="just"/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Y, </a:t>
            </a:r>
            <a:r>
              <a:rPr lang="es-ES" b="1" dirty="0">
                <a:latin typeface="Century Gothic" panose="020B0502020202020204" pitchFamily="34" charset="0"/>
              </a:rPr>
              <a:t>según las indicaciones del principito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b="1" dirty="0">
                <a:latin typeface="Century Gothic" panose="020B0502020202020204" pitchFamily="34" charset="0"/>
              </a:rPr>
              <a:t> dibujé aquel planeta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b="1" dirty="0">
                <a:latin typeface="Century Gothic" panose="020B050202020202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N</a:t>
            </a:r>
            <a:r>
              <a:rPr lang="es-ES" b="1" dirty="0">
                <a:latin typeface="Century Gothic" panose="020B0502020202020204" pitchFamily="34" charset="0"/>
              </a:rPr>
              <a:t>o me gusta mucho adoptar tono de moralista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b="1" dirty="0">
                <a:latin typeface="Century Gothic" panose="020B0502020202020204" pitchFamily="34" charset="0"/>
              </a:rPr>
              <a:t> 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b="1" dirty="0">
                <a:latin typeface="Century Gothic" panose="020B0502020202020204" pitchFamily="34" charset="0"/>
              </a:rPr>
              <a:t>ero el peligro de los baobabs es tan poco conocido y los riesgos corridos por quien se extravía en un asteroide son tan importantes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b="1" dirty="0">
                <a:latin typeface="Century Gothic" panose="020B0502020202020204" pitchFamily="34" charset="0"/>
              </a:rPr>
              <a:t> que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b="1" dirty="0">
                <a:latin typeface="Century Gothic" panose="020B0502020202020204" pitchFamily="34" charset="0"/>
              </a:rPr>
              <a:t> por una vez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b="1" dirty="0">
                <a:latin typeface="Century Gothic" panose="020B0502020202020204" pitchFamily="34" charset="0"/>
              </a:rPr>
              <a:t> salgo de mi reserva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Y</a:t>
            </a:r>
            <a:r>
              <a:rPr lang="es-ES" b="1" dirty="0">
                <a:latin typeface="Century Gothic" panose="020B0502020202020204" pitchFamily="34" charset="0"/>
              </a:rPr>
              <a:t> digo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“¡</a:t>
            </a:r>
            <a:r>
              <a:rPr lang="es-ES" b="1" dirty="0">
                <a:latin typeface="Century Gothic" panose="020B0502020202020204" pitchFamily="34" charset="0"/>
              </a:rPr>
              <a:t>Niños</a:t>
            </a: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b="1" dirty="0">
                <a:latin typeface="Century Gothic" panose="020B0502020202020204" pitchFamily="34" charset="0"/>
              </a:rPr>
              <a:t> </a:t>
            </a:r>
            <a:endParaRPr lang="es-CO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C1FFA8D-C88A-45ED-AD9F-4BFB6D7A6395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2" t="41324" r="36694" b="9746"/>
          <a:stretch/>
        </p:blipFill>
        <p:spPr bwMode="auto">
          <a:xfrm>
            <a:off x="6766707" y="2326470"/>
            <a:ext cx="4628124" cy="45315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916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77E0DAF-B604-42AE-8ACD-84BB2153C42D}"/>
              </a:ext>
            </a:extLst>
          </p:cNvPr>
          <p:cNvSpPr txBox="1"/>
          <p:nvPr/>
        </p:nvSpPr>
        <p:spPr>
          <a:xfrm>
            <a:off x="292384" y="2973874"/>
            <a:ext cx="649580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¡C</a:t>
            </a:r>
            <a:r>
              <a:rPr lang="es-ES" sz="2000" b="1" dirty="0">
                <a:latin typeface="Century Gothic" panose="020B0502020202020204" pitchFamily="34" charset="0"/>
              </a:rPr>
              <a:t>uidado con los baobabs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!”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000" b="1" dirty="0">
                <a:latin typeface="Century Gothic" panose="020B0502020202020204" pitchFamily="34" charset="0"/>
              </a:rPr>
              <a:t>ara prevenir a mis amigos de un peligro que desde hace tiempo los acecha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como a mí mismo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sin conocerlo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he trabajado tanto en este dibujo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L</a:t>
            </a:r>
            <a:r>
              <a:rPr lang="es-ES" sz="2000" b="1" dirty="0">
                <a:latin typeface="Century Gothic" panose="020B0502020202020204" pitchFamily="34" charset="0"/>
              </a:rPr>
              <a:t>a lección que doy es digna de tenerse en cuenta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Q</a:t>
            </a:r>
            <a:r>
              <a:rPr lang="es-ES" sz="2000" b="1" dirty="0">
                <a:latin typeface="Century Gothic" panose="020B0502020202020204" pitchFamily="34" charset="0"/>
              </a:rPr>
              <a:t>uizá se pregunten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¿P</a:t>
            </a:r>
            <a:r>
              <a:rPr lang="es-ES" sz="2000" b="1" dirty="0">
                <a:latin typeface="Century Gothic" panose="020B0502020202020204" pitchFamily="34" charset="0"/>
              </a:rPr>
              <a:t>or qué no hay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 </a:t>
            </a:r>
            <a:r>
              <a:rPr lang="es-ES" sz="2000" b="1" dirty="0">
                <a:latin typeface="Century Gothic" panose="020B0502020202020204" pitchFamily="34" charset="0"/>
              </a:rPr>
              <a:t>en este libro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otros dibujos tan grandiosos como el dibujo de los baobabs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ES" sz="2000" b="1" dirty="0">
                <a:latin typeface="Century Gothic" panose="020B0502020202020204" pitchFamily="34" charset="0"/>
              </a:rPr>
              <a:t> La respuesta es bien simple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H</a:t>
            </a:r>
            <a:r>
              <a:rPr lang="es-ES" sz="2000" b="1" dirty="0">
                <a:latin typeface="Century Gothic" panose="020B0502020202020204" pitchFamily="34" charset="0"/>
              </a:rPr>
              <a:t>e intentado hacerlos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pero sin éxito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000" b="1" dirty="0">
                <a:latin typeface="Century Gothic" panose="020B0502020202020204" pitchFamily="34" charset="0"/>
              </a:rPr>
              <a:t>uando dibujé los baobabs me impulsó el sentido de la urgencia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DBE5C42-1589-46BD-92BF-4C910042977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9" t="22770" r="29344" b="28315"/>
          <a:stretch/>
        </p:blipFill>
        <p:spPr bwMode="auto">
          <a:xfrm>
            <a:off x="1101872" y="98474"/>
            <a:ext cx="4016180" cy="2875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3C515AB-E217-4DEA-98D2-C1584EC48345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41" t="27409" r="22231" b="7222"/>
          <a:stretch/>
        </p:blipFill>
        <p:spPr bwMode="auto">
          <a:xfrm>
            <a:off x="7073949" y="0"/>
            <a:ext cx="5118051" cy="68579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112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6626" y="0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270" y="23562"/>
            <a:ext cx="818815" cy="848139"/>
          </a:xfrm>
          <a:prstGeom prst="rect">
            <a:avLst/>
          </a:prstGeom>
        </p:spPr>
      </p:pic>
      <p:pic>
        <p:nvPicPr>
          <p:cNvPr id="6" name="Imagen 5" descr="Libro El Principito - Skla Skla - Pepe Ganga">
            <a:extLst>
              <a:ext uri="{FF2B5EF4-FFF2-40B4-BE49-F238E27FC236}">
                <a16:creationId xmlns:a16="http://schemas.microsoft.com/office/drawing/2014/main" id="{2A5A3355-D521-4E4F-AD52-0B7E8297187F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t="6249" r="18395" b="5706"/>
          <a:stretch/>
        </p:blipFill>
        <p:spPr bwMode="auto">
          <a:xfrm>
            <a:off x="27915" y="23562"/>
            <a:ext cx="4280453" cy="68948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5D25D38-580B-44C7-B158-5D9311A97AAE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6" t="30366" r="13933" b="16088"/>
          <a:stretch/>
        </p:blipFill>
        <p:spPr bwMode="auto">
          <a:xfrm>
            <a:off x="4738255" y="637309"/>
            <a:ext cx="6607015" cy="63424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9534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13 ideas de Frutas y verduras | plantillas para diapositivas, fondos para  diapositivas, carteles de la escuela">
            <a:extLst>
              <a:ext uri="{FF2B5EF4-FFF2-40B4-BE49-F238E27FC236}">
                <a16:creationId xmlns:a16="http://schemas.microsoft.com/office/drawing/2014/main" id="{600217B6-457A-4BEF-A4D2-4A829A905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00"/>
          <a:stretch/>
        </p:blipFill>
        <p:spPr bwMode="auto">
          <a:xfrm>
            <a:off x="17601" y="-36815"/>
            <a:ext cx="12185374" cy="6894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A9F6275-8F1B-4C08-92FB-DD86151A70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" y="-27710"/>
            <a:ext cx="818815" cy="84813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0BF09F1F-CD32-4D41-A623-9B5731A6E985}"/>
              </a:ext>
            </a:extLst>
          </p:cNvPr>
          <p:cNvSpPr txBox="1"/>
          <p:nvPr/>
        </p:nvSpPr>
        <p:spPr>
          <a:xfrm>
            <a:off x="139407" y="424069"/>
            <a:ext cx="1203499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       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¡AH, PRINCIPITO! </a:t>
            </a:r>
            <a:r>
              <a:rPr lang="es-ES" sz="2000" b="1" dirty="0">
                <a:latin typeface="Century Gothic" panose="020B0502020202020204" pitchFamily="34" charset="0"/>
              </a:rPr>
              <a:t>Así, poco a poco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comprendí tu pequeña vida melancólica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000" b="1" dirty="0">
                <a:latin typeface="Century Gothic" panose="020B0502020202020204" pitchFamily="34" charset="0"/>
              </a:rPr>
              <a:t>urante mucho tiempo tu única distracción fue la suavidad de las puestas de sol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M</a:t>
            </a:r>
            <a:r>
              <a:rPr lang="es-ES" sz="2000" b="1" dirty="0">
                <a:latin typeface="Century Gothic" panose="020B0502020202020204" pitchFamily="34" charset="0"/>
              </a:rPr>
              <a:t>e enteré de este nuevo detalle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en la mañana del cuarto día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cuando me dijiste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—M</a:t>
            </a:r>
            <a:r>
              <a:rPr lang="es-ES" sz="2000" b="1" dirty="0">
                <a:latin typeface="Century Gothic" panose="020B0502020202020204" pitchFamily="34" charset="0"/>
              </a:rPr>
              <a:t>e encantan las puestas de sol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V</a:t>
            </a:r>
            <a:r>
              <a:rPr lang="es-ES" sz="2000" b="1" dirty="0">
                <a:latin typeface="Century Gothic" panose="020B0502020202020204" pitchFamily="34" charset="0"/>
              </a:rPr>
              <a:t>amos a ver una puesta de sol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 —P</a:t>
            </a:r>
            <a:r>
              <a:rPr lang="es-ES" sz="2000" b="1" dirty="0">
                <a:latin typeface="Century Gothic" panose="020B0502020202020204" pitchFamily="34" charset="0"/>
              </a:rPr>
              <a:t>ero tenemos que esperar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 —¿</a:t>
            </a:r>
            <a:r>
              <a:rPr lang="es-ES" sz="2000" b="1" dirty="0">
                <a:latin typeface="Century Gothic" panose="020B0502020202020204" pitchFamily="34" charset="0"/>
              </a:rPr>
              <a:t>Esperar qué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 —E</a:t>
            </a:r>
            <a:r>
              <a:rPr lang="es-ES" sz="2000" b="1" dirty="0">
                <a:latin typeface="Century Gothic" panose="020B0502020202020204" pitchFamily="34" charset="0"/>
              </a:rPr>
              <a:t>sperar a que el sol se ponga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A</a:t>
            </a:r>
            <a:r>
              <a:rPr lang="es-ES" sz="2000" b="1" dirty="0">
                <a:latin typeface="Century Gothic" panose="020B0502020202020204" pitchFamily="34" charset="0"/>
              </a:rPr>
              <a:t>l principio pareciste muy sorprendido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;</a:t>
            </a:r>
            <a:r>
              <a:rPr lang="es-ES" sz="2000" b="1" dirty="0">
                <a:latin typeface="Century Gothic" panose="020B0502020202020204" pitchFamily="34" charset="0"/>
              </a:rPr>
              <a:t> luego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te reíste de ti mismo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 </a:t>
            </a:r>
            <a:r>
              <a:rPr lang="es-ES" sz="2000" b="1" dirty="0">
                <a:latin typeface="Century Gothic" panose="020B0502020202020204" pitchFamily="34" charset="0"/>
              </a:rPr>
              <a:t>me dijiste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 —¡M</a:t>
            </a:r>
            <a:r>
              <a:rPr lang="es-ES" sz="2000" b="1" dirty="0">
                <a:latin typeface="Century Gothic" panose="020B0502020202020204" pitchFamily="34" charset="0"/>
              </a:rPr>
              <a:t>e creo siempre en mi casa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!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n efecto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T</a:t>
            </a:r>
            <a:r>
              <a:rPr lang="es-ES" sz="2000" b="1" dirty="0">
                <a:latin typeface="Century Gothic" panose="020B0502020202020204" pitchFamily="34" charset="0"/>
              </a:rPr>
              <a:t>odo el mundo sabe que cuando es mediodía en los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stados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U</a:t>
            </a:r>
            <a:r>
              <a:rPr lang="es-ES" sz="2000" b="1" dirty="0">
                <a:latin typeface="Century Gothic" panose="020B0502020202020204" pitchFamily="34" charset="0"/>
              </a:rPr>
              <a:t>nidos el sol se pone en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</a:t>
            </a:r>
            <a:r>
              <a:rPr lang="es-ES" sz="2000" b="1" dirty="0">
                <a:latin typeface="Century Gothic" panose="020B0502020202020204" pitchFamily="34" charset="0"/>
              </a:rPr>
              <a:t>rancia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B</a:t>
            </a:r>
            <a:r>
              <a:rPr lang="es-ES" sz="2000" b="1" dirty="0">
                <a:latin typeface="Century Gothic" panose="020B0502020202020204" pitchFamily="34" charset="0"/>
              </a:rPr>
              <a:t>astaría poder ir a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</a:t>
            </a:r>
            <a:r>
              <a:rPr lang="es-ES" sz="2000" b="1" dirty="0">
                <a:latin typeface="Century Gothic" panose="020B0502020202020204" pitchFamily="34" charset="0"/>
              </a:rPr>
              <a:t>rancia en un minuto para asistir a la puesta del sol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D</a:t>
            </a:r>
            <a:r>
              <a:rPr lang="es-ES" sz="2000" b="1" dirty="0">
                <a:latin typeface="Century Gothic" panose="020B0502020202020204" pitchFamily="34" charset="0"/>
              </a:rPr>
              <a:t>esgraciadamente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F</a:t>
            </a:r>
            <a:r>
              <a:rPr lang="es-ES" sz="2000" b="1" dirty="0">
                <a:latin typeface="Century Gothic" panose="020B0502020202020204" pitchFamily="34" charset="0"/>
              </a:rPr>
              <a:t>rancia está demasiado lejos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P</a:t>
            </a:r>
            <a:r>
              <a:rPr lang="es-ES" sz="2000" b="1" dirty="0">
                <a:latin typeface="Century Gothic" panose="020B0502020202020204" pitchFamily="34" charset="0"/>
              </a:rPr>
              <a:t>ero sobre tu pequeño planeta te bastaba mover tu silla algunos pasos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000" b="1" dirty="0">
                <a:latin typeface="Century Gothic" panose="020B0502020202020204" pitchFamily="34" charset="0"/>
              </a:rPr>
              <a:t> contemplabas el crepúsculo cada vez que lo querías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 —U</a:t>
            </a:r>
            <a:r>
              <a:rPr lang="es-ES" sz="2000" b="1" dirty="0">
                <a:latin typeface="Century Gothic" panose="020B0502020202020204" pitchFamily="34" charset="0"/>
              </a:rPr>
              <a:t>n día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vi ponerse el sol cuarenta y tres veces.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Y</a:t>
            </a:r>
            <a:r>
              <a:rPr lang="es-ES" sz="2000" b="1" dirty="0">
                <a:latin typeface="Century Gothic" panose="020B0502020202020204" pitchFamily="34" charset="0"/>
              </a:rPr>
              <a:t> poco después agregaste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: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—¿</a:t>
            </a:r>
            <a:r>
              <a:rPr lang="es-ES" sz="2000" b="1" dirty="0">
                <a:latin typeface="Century Gothic" panose="020B0502020202020204" pitchFamily="34" charset="0"/>
              </a:rPr>
              <a:t>Sabes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?…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C</a:t>
            </a:r>
            <a:r>
              <a:rPr lang="es-ES" sz="2000" b="1" dirty="0">
                <a:latin typeface="Century Gothic" panose="020B0502020202020204" pitchFamily="34" charset="0"/>
              </a:rPr>
              <a:t>uando uno está verdaderamente</a:t>
            </a:r>
            <a:endParaRPr lang="es-CO" sz="2000" b="1" dirty="0">
              <a:solidFill>
                <a:srgbClr val="FF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7CCB39-7FC6-4F13-97DE-29DD85C4E349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3" t="22770" r="23891" b="10605"/>
          <a:stretch/>
        </p:blipFill>
        <p:spPr bwMode="auto">
          <a:xfrm>
            <a:off x="6624728" y="3761982"/>
            <a:ext cx="3877018" cy="30960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uadroTexto 2">
            <a:extLst>
              <a:ext uri="{FF2B5EF4-FFF2-40B4-BE49-F238E27FC236}">
                <a16:creationId xmlns:a16="http://schemas.microsoft.com/office/drawing/2014/main" id="{BF7BC7B3-39B9-4F6F-BC91-13BCF843B3CA}"/>
              </a:ext>
            </a:extLst>
          </p:cNvPr>
          <p:cNvSpPr txBox="1"/>
          <p:nvPr/>
        </p:nvSpPr>
        <p:spPr>
          <a:xfrm>
            <a:off x="423261" y="5057569"/>
            <a:ext cx="5234763" cy="731548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uándo en el texto se dice </a:t>
            </a:r>
            <a:r>
              <a:rPr lang="es-ES" sz="1800" b="1" i="1" u="sng" dirty="0">
                <a:latin typeface="Century Gothic" panose="020B0502020202020204" pitchFamily="34" charset="0"/>
              </a:rPr>
              <a:t>comprendí tu pequeña vida melancólica 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refiere a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00B12E7-B5CC-45F6-AE5C-838ECB0B6F22}"/>
              </a:ext>
            </a:extLst>
          </p:cNvPr>
          <p:cNvSpPr txBox="1"/>
          <p:nvPr/>
        </p:nvSpPr>
        <p:spPr>
          <a:xfrm>
            <a:off x="279067" y="3901944"/>
            <a:ext cx="64958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b="1" dirty="0">
                <a:latin typeface="Century Gothic" panose="020B0502020202020204" pitchFamily="34" charset="0"/>
              </a:rPr>
              <a:t>triste son agradables las puestas de sol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… —¿</a:t>
            </a:r>
            <a:r>
              <a:rPr lang="es-ES" sz="2000" b="1" dirty="0">
                <a:latin typeface="Century Gothic" panose="020B0502020202020204" pitchFamily="34" charset="0"/>
              </a:rPr>
              <a:t>Estabas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pues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,</a:t>
            </a:r>
            <a:r>
              <a:rPr lang="es-ES" sz="2000" b="1" dirty="0">
                <a:latin typeface="Century Gothic" panose="020B0502020202020204" pitchFamily="34" charset="0"/>
              </a:rPr>
              <a:t> verdaderamente triste el día de las cuarenta y tres veces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?</a:t>
            </a:r>
            <a:r>
              <a:rPr lang="es-ES" sz="2000" b="1" dirty="0"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E</a:t>
            </a:r>
            <a:r>
              <a:rPr lang="es-ES" sz="2000" b="1" dirty="0">
                <a:latin typeface="Century Gothic" panose="020B0502020202020204" pitchFamily="34" charset="0"/>
              </a:rPr>
              <a:t>l principito no respondió</a:t>
            </a:r>
            <a:r>
              <a:rPr lang="es-ES" sz="2000" b="1" dirty="0">
                <a:solidFill>
                  <a:srgbClr val="FF0000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1" name="CuadroTexto 2">
            <a:extLst>
              <a:ext uri="{FF2B5EF4-FFF2-40B4-BE49-F238E27FC236}">
                <a16:creationId xmlns:a16="http://schemas.microsoft.com/office/drawing/2014/main" id="{618D0490-9131-423D-AE58-4F20A12CFADD}"/>
              </a:ext>
            </a:extLst>
          </p:cNvPr>
          <p:cNvSpPr txBox="1"/>
          <p:nvPr/>
        </p:nvSpPr>
        <p:spPr>
          <a:xfrm>
            <a:off x="3539521" y="6322284"/>
            <a:ext cx="5234763" cy="403798"/>
          </a:xfrm>
          <a:prstGeom prst="roundRect">
            <a:avLst/>
          </a:prstGeom>
          <a:solidFill>
            <a:srgbClr val="66FFFF"/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FF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¿C</a:t>
            </a:r>
            <a:r>
              <a:rPr lang="es-E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uándo estás que acostumbras a hacer </a:t>
            </a:r>
            <a:r>
              <a:rPr lang="es-ES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endParaRPr lang="es-CO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15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rco niña | Class jobs, Melonheadz teacher, Teacher resources">
            <a:extLst>
              <a:ext uri="{FF2B5EF4-FFF2-40B4-BE49-F238E27FC236}">
                <a16:creationId xmlns:a16="http://schemas.microsoft.com/office/drawing/2014/main" id="{3312BA68-0039-464F-931F-E7DD6036E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A0C3FE9-5043-4A46-BBE4-EA61607160E7}"/>
              </a:ext>
            </a:extLst>
          </p:cNvPr>
          <p:cNvSpPr txBox="1"/>
          <p:nvPr/>
        </p:nvSpPr>
        <p:spPr>
          <a:xfrm>
            <a:off x="3493828" y="2762658"/>
            <a:ext cx="77134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>
                <a:latin typeface="Britannic Bold" panose="020B0903060703020204" pitchFamily="34" charset="0"/>
              </a:rPr>
              <a:t>ACTIVIDADES:</a:t>
            </a:r>
            <a:endParaRPr lang="es-CO" sz="9600" b="1" dirty="0">
              <a:latin typeface="Britannic Bold" panose="020B09030607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9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5E-6 -2.96296E-6 L 5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rco niña | Class jobs, Melonheadz teacher, Teacher resources">
            <a:extLst>
              <a:ext uri="{FF2B5EF4-FFF2-40B4-BE49-F238E27FC236}">
                <a16:creationId xmlns:a16="http://schemas.microsoft.com/office/drawing/2014/main" id="{3312BA68-0039-464F-931F-E7DD6036E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099B4E6-4C85-44C0-A0F2-D95C36418BA7}"/>
              </a:ext>
            </a:extLst>
          </p:cNvPr>
          <p:cNvSpPr txBox="1"/>
          <p:nvPr/>
        </p:nvSpPr>
        <p:spPr>
          <a:xfrm>
            <a:off x="3264803" y="974014"/>
            <a:ext cx="81421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1. E</a:t>
            </a:r>
            <a:r>
              <a:rPr lang="es-ES" sz="3200" b="1" dirty="0">
                <a:latin typeface="KG Neatly Printed" panose="02000506000000020003" pitchFamily="2" charset="0"/>
              </a:rPr>
              <a:t>scribe en tu cuaderno de español las palabras cuyo significado no entiendas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, </a:t>
            </a:r>
            <a:r>
              <a:rPr lang="es-ES" sz="3200" b="1" dirty="0">
                <a:latin typeface="KG Neatly Printed" panose="02000506000000020003" pitchFamily="2" charset="0"/>
              </a:rPr>
              <a:t>luego busca su significado en el diccionario de español y escríbelo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</a:p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2.D</a:t>
            </a:r>
            <a:r>
              <a:rPr lang="es-ES" sz="3200" b="1" dirty="0">
                <a:latin typeface="KG Neatly Printed" panose="02000506000000020003" pitchFamily="2" charset="0"/>
              </a:rPr>
              <a:t>ibuja un baobabs y descríbelo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</a:p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3. </a:t>
            </a:r>
            <a:r>
              <a:rPr lang="es-ES" sz="3200" b="1" dirty="0">
                <a:latin typeface="KG Neatly Printed" panose="02000506000000020003" pitchFamily="2" charset="0"/>
              </a:rPr>
              <a:t>Investiga y dibuja 3 plantas beneficiosas para el ser humano y 3 que le causen daño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</a:p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4. E</a:t>
            </a:r>
            <a:r>
              <a:rPr lang="es-ES" sz="3200" b="1" dirty="0">
                <a:latin typeface="KG Neatly Printed" panose="02000506000000020003" pitchFamily="2" charset="0"/>
              </a:rPr>
              <a:t>scribe y dibuja un día tuyo en casa, enumera las actividades que realizas en orden cronológico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</a:p>
          <a:p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5. I</a:t>
            </a:r>
            <a:r>
              <a:rPr lang="es-ES" sz="3200" b="1" dirty="0">
                <a:latin typeface="KG Neatly Printed" panose="02000506000000020003" pitchFamily="2" charset="0"/>
              </a:rPr>
              <a:t>nvestiga qué es la disciplina y menciona 5 cualidades de una persona disciplinada</a:t>
            </a:r>
            <a:r>
              <a:rPr lang="es-ES" sz="3200" b="1" dirty="0">
                <a:solidFill>
                  <a:srgbClr val="FF0000"/>
                </a:solidFill>
                <a:latin typeface="KG Neatly Printed" panose="02000506000000020003" pitchFamily="2" charset="0"/>
              </a:rPr>
              <a:t>.</a:t>
            </a:r>
            <a:endParaRPr lang="es-CO" sz="3200" b="1" dirty="0">
              <a:solidFill>
                <a:srgbClr val="FF0000"/>
              </a:solidFill>
              <a:latin typeface="KG Neatly Printed" panose="02000506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592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1554</TotalTime>
  <Words>1296</Words>
  <Application>Microsoft Office PowerPoint</Application>
  <PresentationFormat>Panorámica</PresentationFormat>
  <Paragraphs>37</Paragraphs>
  <Slides>12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1" baseType="lpstr">
      <vt:lpstr>Arial</vt:lpstr>
      <vt:lpstr>Berlin Sans FB Demi</vt:lpstr>
      <vt:lpstr>Britannic Bold</vt:lpstr>
      <vt:lpstr>Calibri</vt:lpstr>
      <vt:lpstr>Calibri Light</vt:lpstr>
      <vt:lpstr>Century Gothic</vt:lpstr>
      <vt:lpstr>Gray Light</vt:lpstr>
      <vt:lpstr>KG Neatly Printed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104</cp:revision>
  <dcterms:created xsi:type="dcterms:W3CDTF">2021-08-20T16:04:58Z</dcterms:created>
  <dcterms:modified xsi:type="dcterms:W3CDTF">2022-09-15T14:53:12Z</dcterms:modified>
</cp:coreProperties>
</file>