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90" r:id="rId2"/>
    <p:sldId id="279" r:id="rId3"/>
    <p:sldId id="289" r:id="rId4"/>
    <p:sldId id="282" r:id="rId5"/>
    <p:sldId id="284" r:id="rId6"/>
    <p:sldId id="29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mbria Math" panose="02040503050406030204" pitchFamily="18" charset="0"/>
      <p:regular r:id="rId14"/>
    </p:embeddedFont>
    <p:embeddedFont>
      <p:font typeface="Kalam" panose="020B0604020202020204" charset="0"/>
      <p:regular r:id="rId15"/>
    </p:embeddedFont>
    <p:embeddedFont>
      <p:font typeface="Tuffy" panose="020B0603060100000000" charset="0"/>
      <p:regular r:id="rId16"/>
      <p:bold r:id="rId17"/>
      <p:italic r:id="rId18"/>
      <p:boldItalic r:id="rId19"/>
    </p:embeddedFont>
    <p:embeddedFont>
      <p:font typeface="Twinkl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36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504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A7"/>
    <a:srgbClr val="F8CACA"/>
    <a:srgbClr val="88CCC1"/>
    <a:srgbClr val="2DB6BC"/>
    <a:srgbClr val="009541"/>
    <a:srgbClr val="87BD31"/>
    <a:srgbClr val="0079C3"/>
    <a:srgbClr val="FFE76D"/>
    <a:srgbClr val="072F54"/>
    <a:srgbClr val="003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08" y="66"/>
      </p:cViewPr>
      <p:guideLst>
        <p:guide orient="horz" pos="2136"/>
        <p:guide pos="2880"/>
        <p:guide pos="336"/>
        <p:guide orient="horz" pos="3952"/>
        <p:guide pos="5420"/>
        <p:guide orient="horz" pos="346"/>
        <p:guide pos="504"/>
        <p:guide orient="horz" pos="504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70333" y="5834189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5.wdp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12" Type="http://schemas.openxmlformats.org/officeDocument/2006/relationships/image" Target="../media/image11.png"/><Relationship Id="rId17" Type="http://schemas.microsoft.com/office/2007/relationships/hdphoto" Target="../media/hdphoto7.wdp"/><Relationship Id="rId2" Type="http://schemas.openxmlformats.org/officeDocument/2006/relationships/image" Target="../media/image5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3.wdp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5" Type="http://schemas.openxmlformats.org/officeDocument/2006/relationships/image" Target="../media/image20.png"/><Relationship Id="rId4" Type="http://schemas.openxmlformats.org/officeDocument/2006/relationships/image" Target="../media/image1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77694-7149-4516-B32D-19E859C7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Multiplicar fracciones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C13CCB-B2C8-4F46-8598-D842CC24501B}"/>
              </a:ext>
            </a:extLst>
          </p:cNvPr>
          <p:cNvSpPr txBox="1"/>
          <p:nvPr/>
        </p:nvSpPr>
        <p:spPr>
          <a:xfrm>
            <a:off x="2906217" y="3349550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9ADAA6-BFB9-4360-82F2-DDFA79A62DE1}"/>
              </a:ext>
            </a:extLst>
          </p:cNvPr>
          <p:cNvSpPr txBox="1"/>
          <p:nvPr/>
        </p:nvSpPr>
        <p:spPr>
          <a:xfrm>
            <a:off x="755650" y="1341438"/>
            <a:ext cx="7632700" cy="772107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Se multiplica numerador con numerador y denominador con denominador.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C540FC-D9C5-4B67-A1DC-37553605D907}"/>
              </a:ext>
            </a:extLst>
          </p:cNvPr>
          <p:cNvCxnSpPr/>
          <p:nvPr/>
        </p:nvCxnSpPr>
        <p:spPr>
          <a:xfrm>
            <a:off x="2786947" y="4057436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F7D3EF9-3C80-4B37-975D-A6B640919C00}"/>
              </a:ext>
            </a:extLst>
          </p:cNvPr>
          <p:cNvSpPr txBox="1"/>
          <p:nvPr/>
        </p:nvSpPr>
        <p:spPr>
          <a:xfrm>
            <a:off x="2853209" y="4058543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8</a:t>
            </a:r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810EFE-6A2F-4E61-9ED7-62B621B93995}"/>
              </a:ext>
            </a:extLst>
          </p:cNvPr>
          <p:cNvSpPr txBox="1"/>
          <p:nvPr/>
        </p:nvSpPr>
        <p:spPr>
          <a:xfrm>
            <a:off x="4357333" y="3349550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</a:t>
            </a:r>
            <a:endParaRPr lang="en-US" sz="40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5A6D78-115D-404B-9D37-AABCD405F9F0}"/>
              </a:ext>
            </a:extLst>
          </p:cNvPr>
          <p:cNvCxnSpPr/>
          <p:nvPr/>
        </p:nvCxnSpPr>
        <p:spPr>
          <a:xfrm>
            <a:off x="4257939" y="4057436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F9EFD8C-6CCE-45EB-B403-E94F715B2094}"/>
              </a:ext>
            </a:extLst>
          </p:cNvPr>
          <p:cNvSpPr txBox="1"/>
          <p:nvPr/>
        </p:nvSpPr>
        <p:spPr>
          <a:xfrm>
            <a:off x="4377209" y="4058543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2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75DFF1-BD2E-4D39-A7DA-D7009B147249}"/>
              </a:ext>
            </a:extLst>
          </p:cNvPr>
          <p:cNvSpPr txBox="1"/>
          <p:nvPr/>
        </p:nvSpPr>
        <p:spPr>
          <a:xfrm>
            <a:off x="3674844" y="3629334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x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FEC052-D98E-49A6-B292-9DDC2BA1F61A}"/>
              </a:ext>
            </a:extLst>
          </p:cNvPr>
          <p:cNvSpPr txBox="1"/>
          <p:nvPr/>
        </p:nvSpPr>
        <p:spPr>
          <a:xfrm>
            <a:off x="5238599" y="3598840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B01ACA-70D4-4DF5-8101-7088B2A76C4A}"/>
              </a:ext>
            </a:extLst>
          </p:cNvPr>
          <p:cNvSpPr txBox="1"/>
          <p:nvPr/>
        </p:nvSpPr>
        <p:spPr>
          <a:xfrm>
            <a:off x="5954214" y="3349550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</a:t>
            </a:r>
            <a:endParaRPr lang="en-US" sz="4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E50B9F-55BE-4084-9F30-94C31773E00A}"/>
              </a:ext>
            </a:extLst>
          </p:cNvPr>
          <p:cNvCxnSpPr/>
          <p:nvPr/>
        </p:nvCxnSpPr>
        <p:spPr>
          <a:xfrm>
            <a:off x="5834944" y="4057436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6654BB-509E-46E3-A77A-1A5EEF8EA739}"/>
              </a:ext>
            </a:extLst>
          </p:cNvPr>
          <p:cNvSpPr txBox="1"/>
          <p:nvPr/>
        </p:nvSpPr>
        <p:spPr>
          <a:xfrm>
            <a:off x="5901206" y="4058543"/>
            <a:ext cx="901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16</a:t>
            </a:r>
            <a:endParaRPr lang="en-US" sz="4000" dirty="0"/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9EB82CCD-0D99-4CCC-9ED7-80C8A5DDB8DC}"/>
              </a:ext>
            </a:extLst>
          </p:cNvPr>
          <p:cNvSpPr/>
          <p:nvPr/>
        </p:nvSpPr>
        <p:spPr>
          <a:xfrm rot="16200000">
            <a:off x="3646341" y="2490388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460FC7-692A-4A5B-A2BE-4BC147DAE093}"/>
              </a:ext>
            </a:extLst>
          </p:cNvPr>
          <p:cNvSpPr txBox="1"/>
          <p:nvPr/>
        </p:nvSpPr>
        <p:spPr>
          <a:xfrm>
            <a:off x="3147387" y="2325935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numeradores</a:t>
            </a:r>
            <a:endParaRPr lang="en-US" sz="4000" dirty="0"/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9EDBC6CA-B176-4BF6-A143-0EEBD05CD163}"/>
              </a:ext>
            </a:extLst>
          </p:cNvPr>
          <p:cNvSpPr/>
          <p:nvPr/>
        </p:nvSpPr>
        <p:spPr>
          <a:xfrm rot="5400000" flipV="1">
            <a:off x="3646341" y="4247949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9302D3-CCE2-4297-B034-5EF69EA7AAF9}"/>
              </a:ext>
            </a:extLst>
          </p:cNvPr>
          <p:cNvSpPr txBox="1"/>
          <p:nvPr/>
        </p:nvSpPr>
        <p:spPr>
          <a:xfrm>
            <a:off x="3147387" y="5132395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denominadores</a:t>
            </a:r>
            <a:endParaRPr lang="en-US" sz="40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8317E91-6F12-48EE-BC58-E9D54A4942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29"/>
          <a:stretch/>
        </p:blipFill>
        <p:spPr>
          <a:xfrm>
            <a:off x="0" y="0"/>
            <a:ext cx="12159575" cy="6858000"/>
          </a:xfrm>
          <a:prstGeom prst="rect">
            <a:avLst/>
          </a:prstGeom>
        </p:spPr>
      </p:pic>
      <p:sp>
        <p:nvSpPr>
          <p:cNvPr id="23" name="CuadroTexto 1">
            <a:extLst>
              <a:ext uri="{FF2B5EF4-FFF2-40B4-BE49-F238E27FC236}">
                <a16:creationId xmlns:a16="http://schemas.microsoft.com/office/drawing/2014/main" id="{C0C42877-4F0B-4000-A29D-3A7B6A72EAB5}"/>
              </a:ext>
            </a:extLst>
          </p:cNvPr>
          <p:cNvSpPr txBox="1"/>
          <p:nvPr/>
        </p:nvSpPr>
        <p:spPr>
          <a:xfrm>
            <a:off x="733134" y="1100770"/>
            <a:ext cx="102657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inkl" pitchFamily="2" charset="0"/>
                <a:ea typeface="+mn-ea"/>
                <a:cs typeface="+mn-cs"/>
              </a:defRPr>
            </a:lvl9pPr>
          </a:lstStyle>
          <a:p>
            <a:pPr algn="ctr"/>
            <a:r>
              <a:rPr lang="es-MX" sz="9600" b="1" dirty="0">
                <a:solidFill>
                  <a:srgbClr val="FF0000"/>
                </a:solidFill>
              </a:rPr>
              <a:t>Mu</a:t>
            </a:r>
            <a:r>
              <a:rPr lang="es-MX" sz="9600" b="1" dirty="0">
                <a:solidFill>
                  <a:srgbClr val="92D050"/>
                </a:solidFill>
              </a:rPr>
              <a:t>l</a:t>
            </a:r>
            <a:r>
              <a:rPr lang="es-MX" sz="9600" b="1" dirty="0">
                <a:solidFill>
                  <a:srgbClr val="00B0F0"/>
                </a:solidFill>
              </a:rPr>
              <a:t>t</a:t>
            </a:r>
            <a:r>
              <a:rPr lang="es-MX" sz="9600" b="1" dirty="0">
                <a:solidFill>
                  <a:srgbClr val="D31DB0"/>
                </a:solidFill>
              </a:rPr>
              <a:t>p</a:t>
            </a:r>
            <a:r>
              <a:rPr lang="es-MX" sz="9600" b="1" dirty="0">
                <a:solidFill>
                  <a:srgbClr val="7030A0"/>
                </a:solidFill>
              </a:rPr>
              <a:t>l</a:t>
            </a:r>
            <a:r>
              <a:rPr lang="es-MX" sz="9600" b="1" dirty="0">
                <a:solidFill>
                  <a:srgbClr val="FFFF00"/>
                </a:solidFill>
              </a:rPr>
              <a:t>i</a:t>
            </a:r>
            <a:r>
              <a:rPr lang="es-MX" sz="9600" b="1" dirty="0">
                <a:solidFill>
                  <a:srgbClr val="FFC000"/>
                </a:solidFill>
              </a:rPr>
              <a:t>c</a:t>
            </a:r>
            <a:r>
              <a:rPr lang="es-MX" sz="9600" b="1" dirty="0">
                <a:solidFill>
                  <a:srgbClr val="00B0F0"/>
                </a:solidFill>
              </a:rPr>
              <a:t>a</a:t>
            </a:r>
            <a:r>
              <a:rPr lang="es-MX" sz="9600" b="1" dirty="0">
                <a:solidFill>
                  <a:srgbClr val="FF0000"/>
                </a:solidFill>
              </a:rPr>
              <a:t>c</a:t>
            </a:r>
            <a:r>
              <a:rPr lang="es-MX" sz="9600" b="1" dirty="0">
                <a:solidFill>
                  <a:srgbClr val="7030A0"/>
                </a:solidFill>
              </a:rPr>
              <a:t>ión de</a:t>
            </a:r>
          </a:p>
          <a:p>
            <a:pPr algn="ctr"/>
            <a:r>
              <a:rPr lang="es-MX" sz="9600" b="1" dirty="0">
                <a:solidFill>
                  <a:srgbClr val="7030A0"/>
                </a:solidFill>
              </a:rPr>
              <a:t>f</a:t>
            </a:r>
            <a:r>
              <a:rPr lang="es-MX" sz="9600" b="1" dirty="0">
                <a:solidFill>
                  <a:srgbClr val="FFFF00"/>
                </a:solidFill>
              </a:rPr>
              <a:t>r</a:t>
            </a:r>
            <a:r>
              <a:rPr lang="es-MX" sz="9600" b="1" dirty="0">
                <a:solidFill>
                  <a:srgbClr val="00B0F0"/>
                </a:solidFill>
              </a:rPr>
              <a:t>a</a:t>
            </a:r>
            <a:r>
              <a:rPr lang="es-MX" sz="9600" b="1" dirty="0">
                <a:solidFill>
                  <a:srgbClr val="FFC000"/>
                </a:solidFill>
              </a:rPr>
              <a:t>c</a:t>
            </a:r>
            <a:r>
              <a:rPr lang="es-MX" sz="9600" b="1" dirty="0">
                <a:solidFill>
                  <a:srgbClr val="00B050"/>
                </a:solidFill>
              </a:rPr>
              <a:t>c</a:t>
            </a:r>
            <a:r>
              <a:rPr lang="es-MX" sz="9600" b="1" dirty="0">
                <a:solidFill>
                  <a:srgbClr val="7030A0"/>
                </a:solidFill>
              </a:rPr>
              <a:t>i</a:t>
            </a:r>
            <a:r>
              <a:rPr lang="es-MX" sz="9600" b="1" dirty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es-MX" sz="9600" b="1" dirty="0">
                <a:solidFill>
                  <a:srgbClr val="00B0F0"/>
                </a:solidFill>
              </a:rPr>
              <a:t>n</a:t>
            </a:r>
            <a:r>
              <a:rPr lang="es-MX" sz="9600" b="1" dirty="0">
                <a:solidFill>
                  <a:srgbClr val="FF0000"/>
                </a:solidFill>
              </a:rPr>
              <a:t>e</a:t>
            </a:r>
            <a:r>
              <a:rPr lang="es-MX" sz="9600" b="1" dirty="0">
                <a:solidFill>
                  <a:srgbClr val="FFFF00"/>
                </a:solidFill>
              </a:rPr>
              <a:t>s</a:t>
            </a:r>
            <a:endParaRPr lang="es-CO" sz="9600" b="1" dirty="0">
              <a:solidFill>
                <a:srgbClr val="FFFF00"/>
              </a:solidFill>
            </a:endParaRPr>
          </a:p>
        </p:txBody>
      </p:sp>
      <p:pic>
        <p:nvPicPr>
          <p:cNvPr id="24" name="Imagen 23" descr="C:\Users\Dm\Desktop\ESCUDO-removebg-preview.png">
            <a:extLst>
              <a:ext uri="{FF2B5EF4-FFF2-40B4-BE49-F238E27FC236}">
                <a16:creationId xmlns:a16="http://schemas.microsoft.com/office/drawing/2014/main" id="{A92832DA-52DF-40D8-B7CE-A88CFA10247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361" y="144917"/>
            <a:ext cx="1537253" cy="166226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erca de madera ilustración del vector. Ilustración de cubo - 66007394">
            <a:extLst>
              <a:ext uri="{FF2B5EF4-FFF2-40B4-BE49-F238E27FC236}">
                <a16:creationId xmlns:a16="http://schemas.microsoft.com/office/drawing/2014/main" id="{34100378-2788-4F2A-9A1E-6C611DC43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0750" y1="71966" x2="20750" y2="71966"/>
                        <a14:foregroundMark x1="22500" y1="69573" x2="22500" y2="69573"/>
                        <a14:foregroundMark x1="20625" y1="69744" x2="20625" y2="69744"/>
                        <a14:foregroundMark x1="34875" y1="65470" x2="34875" y2="65470"/>
                        <a14:foregroundMark x1="34875" y1="67179" x2="34875" y2="67179"/>
                        <a14:foregroundMark x1="36250" y1="66154" x2="36250" y2="66154"/>
                        <a14:foregroundMark x1="39625" y1="71624" x2="39625" y2="71624"/>
                        <a14:foregroundMark x1="41125" y1="72821" x2="41125" y2="72821"/>
                        <a14:foregroundMark x1="53625" y1="67179" x2="53625" y2="67179"/>
                        <a14:foregroundMark x1="51000" y1="64786" x2="51000" y2="64786"/>
                        <a14:foregroundMark x1="73500" y1="61880" x2="73500" y2="61880"/>
                        <a14:foregroundMark x1="81500" y1="67863" x2="81500" y2="67863"/>
                        <a14:foregroundMark x1="78125" y1="68205" x2="78125" y2="68205"/>
                        <a14:foregroundMark x1="63250" y1="75214" x2="63250" y2="75214"/>
                        <a14:foregroundMark x1="65250" y1="74872" x2="65250" y2="74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0" t="17307" r="9199" b="20473"/>
          <a:stretch/>
        </p:blipFill>
        <p:spPr bwMode="auto">
          <a:xfrm>
            <a:off x="-100712" y="4405065"/>
            <a:ext cx="4226130" cy="246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erca de madera ilustración del vector. Ilustración de cubo - 66007394">
            <a:extLst>
              <a:ext uri="{FF2B5EF4-FFF2-40B4-BE49-F238E27FC236}">
                <a16:creationId xmlns:a16="http://schemas.microsoft.com/office/drawing/2014/main" id="{C983BE1A-5A33-4F24-BD6B-ABAFF41F9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0750" y1="71966" x2="20750" y2="71966"/>
                        <a14:foregroundMark x1="22500" y1="69573" x2="22500" y2="69573"/>
                        <a14:foregroundMark x1="20625" y1="69744" x2="20625" y2="69744"/>
                        <a14:foregroundMark x1="34875" y1="65470" x2="34875" y2="65470"/>
                        <a14:foregroundMark x1="34875" y1="67179" x2="34875" y2="67179"/>
                        <a14:foregroundMark x1="36250" y1="66154" x2="36250" y2="66154"/>
                        <a14:foregroundMark x1="39625" y1="71624" x2="39625" y2="71624"/>
                        <a14:foregroundMark x1="41125" y1="72821" x2="41125" y2="72821"/>
                        <a14:foregroundMark x1="53625" y1="67179" x2="53625" y2="67179"/>
                        <a14:foregroundMark x1="51000" y1="64786" x2="51000" y2="64786"/>
                        <a14:foregroundMark x1="73500" y1="61880" x2="73500" y2="61880"/>
                        <a14:foregroundMark x1="81500" y1="67863" x2="81500" y2="67863"/>
                        <a14:foregroundMark x1="78125" y1="68205" x2="78125" y2="68205"/>
                        <a14:foregroundMark x1="63250" y1="75214" x2="63250" y2="75214"/>
                        <a14:foregroundMark x1="65250" y1="74872" x2="65250" y2="74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0" t="17307" r="9199" b="20473"/>
          <a:stretch/>
        </p:blipFill>
        <p:spPr bwMode="auto">
          <a:xfrm>
            <a:off x="3930603" y="4397197"/>
            <a:ext cx="4226130" cy="246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erca de madera ilustración del vector. Ilustración de cubo - 66007394">
            <a:extLst>
              <a:ext uri="{FF2B5EF4-FFF2-40B4-BE49-F238E27FC236}">
                <a16:creationId xmlns:a16="http://schemas.microsoft.com/office/drawing/2014/main" id="{912261E4-3380-4594-81E3-7474D9269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0750" y1="71966" x2="20750" y2="71966"/>
                        <a14:foregroundMark x1="22500" y1="69573" x2="22500" y2="69573"/>
                        <a14:foregroundMark x1="20625" y1="69744" x2="20625" y2="69744"/>
                        <a14:foregroundMark x1="34875" y1="65470" x2="34875" y2="65470"/>
                        <a14:foregroundMark x1="34875" y1="67179" x2="34875" y2="67179"/>
                        <a14:foregroundMark x1="36250" y1="66154" x2="36250" y2="66154"/>
                        <a14:foregroundMark x1="39625" y1="71624" x2="39625" y2="71624"/>
                        <a14:foregroundMark x1="41125" y1="72821" x2="41125" y2="72821"/>
                        <a14:foregroundMark x1="53625" y1="67179" x2="53625" y2="67179"/>
                        <a14:foregroundMark x1="51000" y1="64786" x2="51000" y2="64786"/>
                        <a14:foregroundMark x1="73500" y1="61880" x2="73500" y2="61880"/>
                        <a14:foregroundMark x1="81500" y1="67863" x2="81500" y2="67863"/>
                        <a14:foregroundMark x1="78125" y1="68205" x2="78125" y2="68205"/>
                        <a14:foregroundMark x1="63250" y1="75214" x2="63250" y2="75214"/>
                        <a14:foregroundMark x1="65250" y1="74872" x2="65250" y2="74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0" t="17307" r="9199" b="20473"/>
          <a:stretch/>
        </p:blipFill>
        <p:spPr bwMode="auto">
          <a:xfrm>
            <a:off x="7953320" y="4405428"/>
            <a:ext cx="4391786" cy="246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EC80BE32-F3FE-418C-BD70-620AC1FB8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0" b="89894" l="3901" r="100000">
                        <a14:foregroundMark x1="44504" y1="34441" x2="44504" y2="34441"/>
                        <a14:foregroundMark x1="40957" y1="39628" x2="40957" y2="39628"/>
                        <a14:foregroundMark x1="34574" y1="36170" x2="34574" y2="36170"/>
                        <a14:foregroundMark x1="39007" y1="32713" x2="39007" y2="32713"/>
                        <a14:foregroundMark x1="43617" y1="33378" x2="47340" y2="35106"/>
                        <a14:foregroundMark x1="58688" y1="35771" x2="58688" y2="35771"/>
                        <a14:foregroundMark x1="61525" y1="38032" x2="61525" y2="38032"/>
                        <a14:foregroundMark x1="69858" y1="38032" x2="69858" y2="38032"/>
                        <a14:foregroundMark x1="68085" y1="34840" x2="68085" y2="34840"/>
                        <a14:foregroundMark x1="63475" y1="34176" x2="62589" y2="34176"/>
                        <a14:foregroundMark x1="68794" y1="46809" x2="68794" y2="46809"/>
                        <a14:foregroundMark x1="62589" y1="42553" x2="62589" y2="42553"/>
                        <a14:foregroundMark x1="70922" y1="39761" x2="70922" y2="397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7" t="11207" b="18430"/>
          <a:stretch/>
        </p:blipFill>
        <p:spPr bwMode="auto">
          <a:xfrm>
            <a:off x="651001" y="3629334"/>
            <a:ext cx="1470307" cy="145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0810B292-AE02-4689-BAE0-11D54A3EF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00" b="90000" l="9957" r="89827">
                        <a14:foregroundMark x1="76407" y1="27500" x2="76407" y2="2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87" t="9429" r="15971" b="22135"/>
          <a:stretch/>
        </p:blipFill>
        <p:spPr bwMode="auto">
          <a:xfrm>
            <a:off x="8642313" y="2247182"/>
            <a:ext cx="3266302" cy="475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FAA94FAF-6332-4881-A802-9FCDD46DB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62182" y1="41786" x2="62182" y2="41786"/>
                        <a14:foregroundMark x1="59273" y1="44643" x2="59273" y2="44643"/>
                        <a14:foregroundMark x1="66545" y1="46429" x2="66545" y2="46429"/>
                        <a14:foregroundMark x1="33091" y1="52857" x2="33091" y2="52857"/>
                        <a14:foregroundMark x1="35636" y1="48571" x2="35636" y2="48571"/>
                        <a14:foregroundMark x1="35636" y1="45357" x2="35636" y2="45357"/>
                        <a14:foregroundMark x1="35636" y1="42857" x2="35636" y2="42857"/>
                        <a14:foregroundMark x1="39636" y1="44643" x2="39636" y2="44643"/>
                        <a14:foregroundMark x1="63273" y1="50000" x2="63273" y2="50000"/>
                        <a14:foregroundMark x1="71636" y1="46786" x2="71636" y2="46786"/>
                        <a14:foregroundMark x1="68000" y1="43929" x2="67636" y2="42143"/>
                        <a14:foregroundMark x1="66909" y1="41786" x2="66909" y2="41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66" y="-25030"/>
            <a:ext cx="1153418" cy="117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>
            <a:extLst>
              <a:ext uri="{FF2B5EF4-FFF2-40B4-BE49-F238E27FC236}">
                <a16:creationId xmlns:a16="http://schemas.microsoft.com/office/drawing/2014/main" id="{60327D35-1997-4CB4-B644-17A463EBF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3830" y1="36382" x2="13830" y2="36382"/>
                        <a14:foregroundMark x1="21631" y1="45328" x2="21631" y2="45328"/>
                        <a14:foregroundMark x1="21631" y1="45328" x2="21631" y2="45328"/>
                        <a14:foregroundMark x1="16135" y1="47913" x2="15248" y2="47913"/>
                        <a14:foregroundMark x1="15248" y1="47913" x2="15248" y2="47913"/>
                        <a14:foregroundMark x1="25355" y1="45328" x2="25355" y2="45328"/>
                        <a14:foregroundMark x1="25709" y1="45328" x2="25709" y2="42744"/>
                        <a14:foregroundMark x1="24823" y1="39960" x2="24823" y2="39960"/>
                        <a14:foregroundMark x1="23404" y1="38370" x2="22163" y2="36978"/>
                        <a14:foregroundMark x1="21986" y1="36581" x2="21986" y2="36581"/>
                        <a14:foregroundMark x1="10106" y1="46720" x2="10106" y2="46720"/>
                        <a14:foregroundMark x1="10106" y1="47714" x2="10106" y2="47714"/>
                        <a14:foregroundMark x1="7270" y1="40954" x2="7270" y2="40954"/>
                        <a14:foregroundMark x1="12411" y1="36581" x2="13475" y2="36382"/>
                        <a14:foregroundMark x1="55142" y1="40954" x2="55142" y2="40954"/>
                        <a14:foregroundMark x1="47872" y1="34394" x2="47872" y2="34394"/>
                        <a14:foregroundMark x1="47872" y1="34394" x2="39184" y2="28231"/>
                        <a14:foregroundMark x1="36348" y1="26243" x2="36348" y2="26243"/>
                        <a14:foregroundMark x1="36348" y1="26243" x2="36348" y2="26243"/>
                        <a14:foregroundMark x1="40426" y1="33797" x2="40426" y2="33797"/>
                        <a14:foregroundMark x1="40957" y1="34394" x2="40957" y2="34394"/>
                        <a14:foregroundMark x1="41312" y1="35586" x2="41312" y2="35586"/>
                        <a14:foregroundMark x1="41844" y1="36978" x2="41844" y2="36978"/>
                        <a14:foregroundMark x1="42730" y1="38569" x2="42730" y2="38569"/>
                        <a14:foregroundMark x1="42730" y1="39563" x2="42730" y2="39563"/>
                        <a14:foregroundMark x1="42730" y1="39563" x2="42730" y2="39563"/>
                        <a14:foregroundMark x1="46986" y1="36978" x2="46986" y2="36978"/>
                        <a14:foregroundMark x1="47518" y1="33400" x2="47340" y2="32406"/>
                        <a14:foregroundMark x1="47340" y1="32207" x2="47340" y2="32207"/>
                        <a14:foregroundMark x1="49113" y1="32207" x2="49113" y2="32207"/>
                        <a14:foregroundMark x1="49113" y1="32207" x2="49113" y2="32207"/>
                        <a14:foregroundMark x1="47872" y1="27237" x2="47872" y2="27237"/>
                        <a14:foregroundMark x1="47340" y1="27038" x2="47340" y2="27038"/>
                        <a14:foregroundMark x1="47340" y1="27038" x2="47340" y2="27038"/>
                        <a14:foregroundMark x1="45213" y1="26640" x2="45213" y2="26640"/>
                        <a14:foregroundMark x1="42908" y1="26640" x2="40071" y2="43539"/>
                        <a14:foregroundMark x1="46986" y1="38966" x2="33511" y2="36978"/>
                        <a14:foregroundMark x1="48759" y1="27634" x2="47872" y2="45726"/>
                        <a14:foregroundMark x1="50532" y1="43738" x2="50177" y2="27634"/>
                        <a14:foregroundMark x1="24823" y1="32406" x2="7801" y2="51491"/>
                        <a14:foregroundMark x1="15780" y1="43539" x2="7270" y2="35388"/>
                        <a14:foregroundMark x1="6383" y1="36978" x2="30851" y2="41750"/>
                        <a14:foregroundMark x1="27660" y1="44732" x2="13298" y2="54672"/>
                        <a14:foregroundMark x1="11879" y1="56660" x2="1950" y2="43539"/>
                        <a14:foregroundMark x1="4255" y1="36382" x2="20745" y2="32406"/>
                        <a14:foregroundMark x1="6028" y1="33002" x2="18440" y2="26243"/>
                        <a14:foregroundMark x1="38121" y1="88072" x2="38121" y2="88072"/>
                        <a14:foregroundMark x1="34397" y1="89066" x2="34397" y2="89066"/>
                        <a14:foregroundMark x1="33688" y1="89463" x2="33688" y2="89463"/>
                        <a14:foregroundMark x1="33511" y1="89463" x2="33156" y2="88469"/>
                        <a14:foregroundMark x1="32624" y1="87078" x2="32624" y2="87078"/>
                        <a14:foregroundMark x1="52837" y1="94831" x2="52837" y2="94831"/>
                        <a14:foregroundMark x1="56206" y1="93837" x2="56206" y2="93837"/>
                        <a14:foregroundMark x1="56560" y1="91054" x2="54787" y2="90258"/>
                        <a14:foregroundMark x1="53014" y1="90258" x2="53014" y2="90258"/>
                        <a14:foregroundMark x1="51950" y1="90656" x2="51950" y2="90656"/>
                        <a14:foregroundMark x1="51596" y1="91650" x2="51596" y2="91650"/>
                        <a14:foregroundMark x1="51418" y1="92843" x2="51418" y2="92843"/>
                        <a14:foregroundMark x1="51418" y1="93241" x2="51418" y2="93241"/>
                        <a14:foregroundMark x1="51950" y1="93837" x2="51950" y2="93837"/>
                        <a14:foregroundMark x1="56028" y1="94831" x2="58865" y2="90656"/>
                        <a14:foregroundMark x1="54433" y1="89662" x2="49823" y2="89463"/>
                        <a14:foregroundMark x1="40603" y1="90656" x2="30319" y2="88072"/>
                        <a14:foregroundMark x1="30319" y1="88072" x2="32624" y2="81909"/>
                        <a14:foregroundMark x1="68617" y1="93241" x2="75532" y2="94235"/>
                        <a14:foregroundMark x1="76950" y1="93837" x2="79610" y2="92048"/>
                        <a14:foregroundMark x1="93440" y1="83897" x2="92553" y2="79722"/>
                        <a14:foregroundMark x1="93972" y1="78728" x2="96986" y2="77137"/>
                        <a14:foregroundMark x1="34574" y1="33996" x2="36879" y2="28231"/>
                        <a14:foregroundMark x1="45213" y1="26640" x2="54787" y2="31412"/>
                        <a14:foregroundMark x1="53014" y1="29225" x2="35816" y2="23062"/>
                        <a14:foregroundMark x1="34929" y1="36978" x2="44149" y2="46918"/>
                        <a14:foregroundMark x1="42376" y1="46322" x2="34043" y2="40159"/>
                        <a14:foregroundMark x1="24823" y1="44732" x2="21277" y2="55467"/>
                        <a14:foregroundMark x1="15780" y1="56660" x2="28191" y2="49901"/>
                        <a14:foregroundMark x1="28546" y1="38370" x2="21986" y2="29821"/>
                        <a14:foregroundMark x1="93262" y1="81909" x2="89184" y2="79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8298">
            <a:off x="3580976" y="196007"/>
            <a:ext cx="705552" cy="62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7A6B2417-97B4-4A7E-A1E7-9E8311ED2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3830" y1="36382" x2="13830" y2="36382"/>
                        <a14:foregroundMark x1="21631" y1="45328" x2="21631" y2="45328"/>
                        <a14:foregroundMark x1="21631" y1="45328" x2="21631" y2="45328"/>
                        <a14:foregroundMark x1="16135" y1="47913" x2="15248" y2="47913"/>
                        <a14:foregroundMark x1="15248" y1="47913" x2="15248" y2="47913"/>
                        <a14:foregroundMark x1="25355" y1="45328" x2="25355" y2="45328"/>
                        <a14:foregroundMark x1="25709" y1="45328" x2="25709" y2="42744"/>
                        <a14:foregroundMark x1="24823" y1="39960" x2="24823" y2="39960"/>
                        <a14:foregroundMark x1="23404" y1="38370" x2="22163" y2="36978"/>
                        <a14:foregroundMark x1="21986" y1="36581" x2="21986" y2="36581"/>
                        <a14:foregroundMark x1="10106" y1="46720" x2="10106" y2="46720"/>
                        <a14:foregroundMark x1="10106" y1="47714" x2="10106" y2="47714"/>
                        <a14:foregroundMark x1="7270" y1="40954" x2="7270" y2="40954"/>
                        <a14:foregroundMark x1="12411" y1="36581" x2="13475" y2="36382"/>
                        <a14:foregroundMark x1="55142" y1="40954" x2="55142" y2="40954"/>
                        <a14:foregroundMark x1="47872" y1="34394" x2="47872" y2="34394"/>
                        <a14:foregroundMark x1="47872" y1="34394" x2="39184" y2="28231"/>
                        <a14:foregroundMark x1="36348" y1="26243" x2="36348" y2="26243"/>
                        <a14:foregroundMark x1="36348" y1="26243" x2="36348" y2="26243"/>
                        <a14:foregroundMark x1="40426" y1="33797" x2="40426" y2="33797"/>
                        <a14:foregroundMark x1="40957" y1="34394" x2="40957" y2="34394"/>
                        <a14:foregroundMark x1="41312" y1="35586" x2="41312" y2="35586"/>
                        <a14:foregroundMark x1="41844" y1="36978" x2="41844" y2="36978"/>
                        <a14:foregroundMark x1="42730" y1="38569" x2="42730" y2="38569"/>
                        <a14:foregroundMark x1="42730" y1="39563" x2="42730" y2="39563"/>
                        <a14:foregroundMark x1="42730" y1="39563" x2="42730" y2="39563"/>
                        <a14:foregroundMark x1="46986" y1="36978" x2="46986" y2="36978"/>
                        <a14:foregroundMark x1="47518" y1="33400" x2="47340" y2="32406"/>
                        <a14:foregroundMark x1="47340" y1="32207" x2="47340" y2="32207"/>
                        <a14:foregroundMark x1="49113" y1="32207" x2="49113" y2="32207"/>
                        <a14:foregroundMark x1="49113" y1="32207" x2="49113" y2="32207"/>
                        <a14:foregroundMark x1="47872" y1="27237" x2="47872" y2="27237"/>
                        <a14:foregroundMark x1="47340" y1="27038" x2="47340" y2="27038"/>
                        <a14:foregroundMark x1="47340" y1="27038" x2="47340" y2="27038"/>
                        <a14:foregroundMark x1="45213" y1="26640" x2="45213" y2="26640"/>
                        <a14:foregroundMark x1="42908" y1="26640" x2="40071" y2="43539"/>
                        <a14:foregroundMark x1="46986" y1="38966" x2="33511" y2="36978"/>
                        <a14:foregroundMark x1="48759" y1="27634" x2="47872" y2="45726"/>
                        <a14:foregroundMark x1="50532" y1="43738" x2="50177" y2="27634"/>
                        <a14:foregroundMark x1="24823" y1="32406" x2="7801" y2="51491"/>
                        <a14:foregroundMark x1="15780" y1="43539" x2="7270" y2="35388"/>
                        <a14:foregroundMark x1="6383" y1="36978" x2="30851" y2="41750"/>
                        <a14:foregroundMark x1="27660" y1="44732" x2="13298" y2="54672"/>
                        <a14:foregroundMark x1="11879" y1="56660" x2="1950" y2="43539"/>
                        <a14:foregroundMark x1="4255" y1="36382" x2="20745" y2="32406"/>
                        <a14:foregroundMark x1="6028" y1="33002" x2="18440" y2="26243"/>
                        <a14:foregroundMark x1="38121" y1="88072" x2="38121" y2="88072"/>
                        <a14:foregroundMark x1="34397" y1="89066" x2="34397" y2="89066"/>
                        <a14:foregroundMark x1="33688" y1="89463" x2="33688" y2="89463"/>
                        <a14:foregroundMark x1="33511" y1="89463" x2="33156" y2="88469"/>
                        <a14:foregroundMark x1="32624" y1="87078" x2="32624" y2="87078"/>
                        <a14:foregroundMark x1="52837" y1="94831" x2="52837" y2="94831"/>
                        <a14:foregroundMark x1="56206" y1="93837" x2="56206" y2="93837"/>
                        <a14:foregroundMark x1="56560" y1="91054" x2="54787" y2="90258"/>
                        <a14:foregroundMark x1="53014" y1="90258" x2="53014" y2="90258"/>
                        <a14:foregroundMark x1="51950" y1="90656" x2="51950" y2="90656"/>
                        <a14:foregroundMark x1="51596" y1="91650" x2="51596" y2="91650"/>
                        <a14:foregroundMark x1="51418" y1="92843" x2="51418" y2="92843"/>
                        <a14:foregroundMark x1="51418" y1="93241" x2="51418" y2="93241"/>
                        <a14:foregroundMark x1="51950" y1="93837" x2="51950" y2="93837"/>
                        <a14:foregroundMark x1="56028" y1="94831" x2="58865" y2="90656"/>
                        <a14:foregroundMark x1="54433" y1="89662" x2="49823" y2="89463"/>
                        <a14:foregroundMark x1="40603" y1="90656" x2="30319" y2="88072"/>
                        <a14:foregroundMark x1="30319" y1="88072" x2="32624" y2="81909"/>
                        <a14:foregroundMark x1="68617" y1="93241" x2="75532" y2="94235"/>
                        <a14:foregroundMark x1="76950" y1="93837" x2="79610" y2="92048"/>
                        <a14:foregroundMark x1="93440" y1="83897" x2="92553" y2="79722"/>
                        <a14:foregroundMark x1="93972" y1="78728" x2="96986" y2="77137"/>
                        <a14:foregroundMark x1="34574" y1="33996" x2="36879" y2="28231"/>
                        <a14:foregroundMark x1="45213" y1="26640" x2="54787" y2="31412"/>
                        <a14:foregroundMark x1="53014" y1="29225" x2="35816" y2="23062"/>
                        <a14:foregroundMark x1="34929" y1="36978" x2="44149" y2="46918"/>
                        <a14:foregroundMark x1="42376" y1="46322" x2="34043" y2="40159"/>
                        <a14:foregroundMark x1="24823" y1="44732" x2="21277" y2="55467"/>
                        <a14:foregroundMark x1="15780" y1="56660" x2="28191" y2="49901"/>
                        <a14:foregroundMark x1="28546" y1="38370" x2="21986" y2="29821"/>
                        <a14:foregroundMark x1="93262" y1="81909" x2="89184" y2="79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8298">
            <a:off x="2165623" y="2602518"/>
            <a:ext cx="705552" cy="62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F19BB93-0A13-40F0-B6A9-99CD5A834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65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936" y="2348593"/>
            <a:ext cx="602850" cy="55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FE942671-F6C3-45BC-A761-4ED075C8D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65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14" y="347337"/>
            <a:ext cx="602850" cy="55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8CA7585-2D3E-461D-9B8A-FF1C2BE8A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32068" y1="26395" x2="32068" y2="26395"/>
                        <a14:foregroundMark x1="46203" y1="30472" x2="46203" y2="30472"/>
                        <a14:foregroundMark x1="46203" y1="32833" x2="46203" y2="32833"/>
                        <a14:foregroundMark x1="42616" y1="34764" x2="41772" y2="34764"/>
                        <a14:foregroundMark x1="41772" y1="34764" x2="33755" y2="34764"/>
                        <a14:foregroundMark x1="32911" y1="35193" x2="32911" y2="35193"/>
                        <a14:foregroundMark x1="32489" y1="35193" x2="32489" y2="35193"/>
                        <a14:foregroundMark x1="31435" y1="35193" x2="31435" y2="35193"/>
                        <a14:foregroundMark x1="30380" y1="31545" x2="30380" y2="31545"/>
                        <a14:foregroundMark x1="29958" y1="30043" x2="42616" y2="18026"/>
                        <a14:foregroundMark x1="47257" y1="32403" x2="37764" y2="16953"/>
                        <a14:foregroundMark x1="34810" y1="18026" x2="35654" y2="43562"/>
                        <a14:foregroundMark x1="35865" y1="43562" x2="19831" y2="33262"/>
                        <a14:foregroundMark x1="21730" y1="30472" x2="31857" y2="20815"/>
                        <a14:foregroundMark x1="46414" y1="21030" x2="45359" y2="41416"/>
                        <a14:foregroundMark x1="45359" y1="41631" x2="28059" y2="42704"/>
                        <a14:foregroundMark x1="22996" y1="27468" x2="31013" y2="16953"/>
                        <a14:foregroundMark x1="49367" y1="25322" x2="49156" y2="38197"/>
                        <a14:foregroundMark x1="64768" y1="33691" x2="58228" y2="21459"/>
                        <a14:foregroundMark x1="68987" y1="33691" x2="66245" y2="18026"/>
                        <a14:foregroundMark x1="66245" y1="18026" x2="56751" y2="31760"/>
                        <a14:foregroundMark x1="58861" y1="32833" x2="68776" y2="33906"/>
                        <a14:foregroundMark x1="74895" y1="30901" x2="69409" y2="20601"/>
                        <a14:foregroundMark x1="64768" y1="17811" x2="54430" y2="24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0" y="12490"/>
            <a:ext cx="1646152" cy="16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26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8" grpId="0"/>
      <p:bldP spid="10" grpId="0"/>
      <p:bldP spid="11" grpId="0"/>
      <p:bldP spid="12" grpId="0"/>
      <p:bldP spid="15" grpId="0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E58C1A4C-D30B-45FC-A6B2-4061355FFF48}"/>
              </a:ext>
            </a:extLst>
          </p:cNvPr>
          <p:cNvSpPr/>
          <p:nvPr/>
        </p:nvSpPr>
        <p:spPr>
          <a:xfrm>
            <a:off x="755650" y="2113545"/>
            <a:ext cx="3514535" cy="3979280"/>
          </a:xfrm>
          <a:prstGeom prst="rect">
            <a:avLst/>
          </a:prstGeom>
          <a:solidFill>
            <a:srgbClr val="F8CACA"/>
          </a:solidFill>
          <a:ln w="28575">
            <a:solidFill>
              <a:srgbClr val="2DB6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A481D7-A5B4-4DEE-AB0A-A275B59FEE23}"/>
              </a:ext>
            </a:extLst>
          </p:cNvPr>
          <p:cNvSpPr/>
          <p:nvPr/>
        </p:nvSpPr>
        <p:spPr>
          <a:xfrm>
            <a:off x="4270185" y="2113545"/>
            <a:ext cx="4118165" cy="3979280"/>
          </a:xfrm>
          <a:prstGeom prst="rect">
            <a:avLst/>
          </a:prstGeom>
          <a:solidFill>
            <a:srgbClr val="FFECA7"/>
          </a:solidFill>
          <a:ln w="28575">
            <a:solidFill>
              <a:srgbClr val="2DB6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447429" y="670981"/>
            <a:ext cx="2410551" cy="337100"/>
          </a:xfrm>
          <a:prstGeom prst="rect">
            <a:avLst/>
          </a:prstGeom>
          <a:solidFill>
            <a:srgbClr val="072F54"/>
          </a:solidFill>
        </p:spPr>
        <p:txBody>
          <a:bodyPr wrap="none" lIns="180000" tIns="36000" rIns="180000" bIns="54000" anchor="ctr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Multiplicar fracciones</a:t>
            </a:r>
          </a:p>
        </p:txBody>
      </p:sp>
      <p:cxnSp>
        <p:nvCxnSpPr>
          <p:cNvPr id="103" name="Straight Connector 102"/>
          <p:cNvCxnSpPr/>
          <p:nvPr/>
        </p:nvCxnSpPr>
        <p:spPr>
          <a:xfrm>
            <a:off x="3749250" y="666325"/>
            <a:ext cx="0" cy="34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5650" y="1341438"/>
            <a:ext cx="7632700" cy="772107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¿Cuántos cuadrados de este modelo necesitaría sombrear para representar la respuesta a esta multiplicación?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F16B61-12A7-4E62-8E2D-11D7EDB19979}"/>
              </a:ext>
            </a:extLst>
          </p:cNvPr>
          <p:cNvSpPr txBox="1"/>
          <p:nvPr/>
        </p:nvSpPr>
        <p:spPr>
          <a:xfrm>
            <a:off x="5014426" y="2351586"/>
            <a:ext cx="30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E619D9-C61B-46AD-84B8-B8DCE59ED9D1}"/>
              </a:ext>
            </a:extLst>
          </p:cNvPr>
          <p:cNvSpPr txBox="1"/>
          <p:nvPr/>
        </p:nvSpPr>
        <p:spPr>
          <a:xfrm>
            <a:off x="5014426" y="2952478"/>
            <a:ext cx="30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D07673-AFD0-4566-8619-0DE27F5B59B5}"/>
              </a:ext>
            </a:extLst>
          </p:cNvPr>
          <p:cNvCxnSpPr/>
          <p:nvPr/>
        </p:nvCxnSpPr>
        <p:spPr>
          <a:xfrm>
            <a:off x="5014426" y="2963889"/>
            <a:ext cx="3064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A000A8D-5225-423E-AE31-E3F0EF6BD392}"/>
              </a:ext>
            </a:extLst>
          </p:cNvPr>
          <p:cNvSpPr txBox="1"/>
          <p:nvPr/>
        </p:nvSpPr>
        <p:spPr>
          <a:xfrm>
            <a:off x="5827226" y="2351586"/>
            <a:ext cx="30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61EF71-DD00-47AF-B46A-346EE09A89DD}"/>
              </a:ext>
            </a:extLst>
          </p:cNvPr>
          <p:cNvSpPr txBox="1"/>
          <p:nvPr/>
        </p:nvSpPr>
        <p:spPr>
          <a:xfrm>
            <a:off x="5827226" y="2952478"/>
            <a:ext cx="30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D12DA8-C7A6-4A61-A2DF-1B708BB3C0B8}"/>
              </a:ext>
            </a:extLst>
          </p:cNvPr>
          <p:cNvCxnSpPr/>
          <p:nvPr/>
        </p:nvCxnSpPr>
        <p:spPr>
          <a:xfrm>
            <a:off x="5827226" y="2963889"/>
            <a:ext cx="3064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D080351-68F7-4560-88F1-C002B1A6C865}"/>
              </a:ext>
            </a:extLst>
          </p:cNvPr>
          <p:cNvSpPr/>
          <p:nvPr/>
        </p:nvSpPr>
        <p:spPr>
          <a:xfrm>
            <a:off x="5403870" y="2709373"/>
            <a:ext cx="3305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>
                <a:solidFill>
                  <a:srgbClr val="222222"/>
                </a:solidFill>
                <a:ea typeface="Tuffy" panose="020B0603060100000000" pitchFamily="34" charset="0"/>
                <a:cs typeface="Arial" panose="020B0604020202020204" pitchFamily="34" charset="0"/>
              </a:rPr>
              <a:t>×</a:t>
            </a:r>
            <a:endParaRPr lang="en-GB" sz="2800" dirty="0">
              <a:ea typeface="Tuffy" panose="020B0603060100000000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8551C5-16F1-4406-88F2-8442C7B46880}"/>
              </a:ext>
            </a:extLst>
          </p:cNvPr>
          <p:cNvSpPr/>
          <p:nvPr/>
        </p:nvSpPr>
        <p:spPr>
          <a:xfrm>
            <a:off x="6190159" y="2709373"/>
            <a:ext cx="396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>
                <a:solidFill>
                  <a:srgbClr val="222222"/>
                </a:solidFill>
                <a:ea typeface="Tuffy" panose="020B0603060100000000" pitchFamily="34" charset="0"/>
                <a:cs typeface="Arial" panose="020B0604020202020204" pitchFamily="34" charset="0"/>
              </a:rPr>
              <a:t>=</a:t>
            </a:r>
            <a:endParaRPr lang="en-GB" sz="2800" dirty="0">
              <a:ea typeface="Tuffy" panose="020B0603060100000000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7AA6F4-6D05-4C5A-9B21-1C0E597B8BC6}"/>
              </a:ext>
            </a:extLst>
          </p:cNvPr>
          <p:cNvGrpSpPr/>
          <p:nvPr/>
        </p:nvGrpSpPr>
        <p:grpSpPr>
          <a:xfrm>
            <a:off x="6410683" y="2351586"/>
            <a:ext cx="1533802" cy="1185667"/>
            <a:chOff x="4595810" y="2389686"/>
            <a:chExt cx="1533802" cy="118566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26FB2B-C392-4344-9AA7-D5742CD0C5F7}"/>
                </a:ext>
              </a:extLst>
            </p:cNvPr>
            <p:cNvSpPr txBox="1"/>
            <p:nvPr/>
          </p:nvSpPr>
          <p:spPr>
            <a:xfrm>
              <a:off x="4825153" y="2389686"/>
              <a:ext cx="3064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rgbClr val="009541"/>
                  </a:solidFill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5F4EFD-F0CC-4C1A-9095-54A150CEADF6}"/>
                </a:ext>
              </a:extLst>
            </p:cNvPr>
            <p:cNvSpPr txBox="1"/>
            <p:nvPr/>
          </p:nvSpPr>
          <p:spPr>
            <a:xfrm>
              <a:off x="4595810" y="2990578"/>
              <a:ext cx="765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rgbClr val="009541"/>
                  </a:solidFill>
                </a:rPr>
                <a:t>20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BA621E-D95C-43C9-A2D9-466A2E9D41D0}"/>
                </a:ext>
              </a:extLst>
            </p:cNvPr>
            <p:cNvCxnSpPr/>
            <p:nvPr/>
          </p:nvCxnSpPr>
          <p:spPr>
            <a:xfrm>
              <a:off x="4825153" y="3001989"/>
              <a:ext cx="306494" cy="0"/>
            </a:xfrm>
            <a:prstGeom prst="line">
              <a:avLst/>
            </a:prstGeom>
            <a:ln w="28575">
              <a:solidFill>
                <a:srgbClr val="0095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510014-99A3-48D1-BADB-DD670852443E}"/>
                </a:ext>
              </a:extLst>
            </p:cNvPr>
            <p:cNvSpPr txBox="1"/>
            <p:nvPr/>
          </p:nvSpPr>
          <p:spPr>
            <a:xfrm>
              <a:off x="5637953" y="2389686"/>
              <a:ext cx="3064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rgbClr val="009541"/>
                  </a:solidFill>
                </a:rPr>
                <a:t>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E18610-E954-4374-AA79-DA4505BEA2C5}"/>
                </a:ext>
              </a:extLst>
            </p:cNvPr>
            <p:cNvSpPr txBox="1"/>
            <p:nvPr/>
          </p:nvSpPr>
          <p:spPr>
            <a:xfrm>
              <a:off x="5452788" y="2990578"/>
              <a:ext cx="676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>
                  <a:solidFill>
                    <a:srgbClr val="009541"/>
                  </a:solidFill>
                </a:rPr>
                <a:t>10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CF2926-E934-475A-A154-BFC8B99E0518}"/>
                </a:ext>
              </a:extLst>
            </p:cNvPr>
            <p:cNvCxnSpPr/>
            <p:nvPr/>
          </p:nvCxnSpPr>
          <p:spPr>
            <a:xfrm>
              <a:off x="5637953" y="3001989"/>
              <a:ext cx="306494" cy="0"/>
            </a:xfrm>
            <a:prstGeom prst="line">
              <a:avLst/>
            </a:prstGeom>
            <a:ln w="28575">
              <a:solidFill>
                <a:srgbClr val="0095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B2F0B7-D1AE-4261-8092-A65E3B7294FF}"/>
                </a:ext>
              </a:extLst>
            </p:cNvPr>
            <p:cNvSpPr/>
            <p:nvPr/>
          </p:nvSpPr>
          <p:spPr>
            <a:xfrm>
              <a:off x="5219406" y="2811178"/>
              <a:ext cx="3209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009541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o</a:t>
              </a:r>
              <a:endParaRPr lang="en-GB" sz="2000" b="1" dirty="0">
                <a:solidFill>
                  <a:srgbClr val="009541"/>
                </a:solidFill>
                <a:ea typeface="Tuffy" panose="020B0603060100000000" pitchFamily="34" charset="0"/>
              </a:endParaRPr>
            </a:p>
          </p:txBody>
        </p:sp>
      </p:grp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A75FABC3-5E56-4464-ACBB-A1B0B6E99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106337"/>
              </p:ext>
            </p:extLst>
          </p:nvPr>
        </p:nvGraphicFramePr>
        <p:xfrm>
          <a:off x="5221013" y="3823451"/>
          <a:ext cx="2331720" cy="1911870"/>
        </p:xfrm>
        <a:graphic>
          <a:graphicData uri="http://schemas.openxmlformats.org/drawingml/2006/table">
            <a:tbl>
              <a:tblPr firstRow="1" firstCol="1" bandRow="1"/>
              <a:tblGrid>
                <a:gridCol w="582930">
                  <a:extLst>
                    <a:ext uri="{9D8B030D-6E8A-4147-A177-3AD203B41FA5}">
                      <a16:colId xmlns:a16="http://schemas.microsoft.com/office/drawing/2014/main" val="382155828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626250346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3377243576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404005448"/>
                    </a:ext>
                  </a:extLst>
                </a:gridCol>
              </a:tblGrid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523593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236308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030155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956580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13432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0FBCC682-16A0-4658-9443-6C7AEF9DF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6216"/>
              </p:ext>
            </p:extLst>
          </p:nvPr>
        </p:nvGraphicFramePr>
        <p:xfrm>
          <a:off x="5221013" y="3823451"/>
          <a:ext cx="2331720" cy="1911870"/>
        </p:xfrm>
        <a:graphic>
          <a:graphicData uri="http://schemas.openxmlformats.org/drawingml/2006/table">
            <a:tbl>
              <a:tblPr firstRow="1" firstCol="1" bandRow="1"/>
              <a:tblGrid>
                <a:gridCol w="582930">
                  <a:extLst>
                    <a:ext uri="{9D8B030D-6E8A-4147-A177-3AD203B41FA5}">
                      <a16:colId xmlns:a16="http://schemas.microsoft.com/office/drawing/2014/main" val="382155828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626250346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3377243576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1404005448"/>
                    </a:ext>
                  </a:extLst>
                </a:gridCol>
              </a:tblGrid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523593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236308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030155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54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956580"/>
                  </a:ext>
                </a:extLst>
              </a:tr>
              <a:tr h="3823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54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13432"/>
                  </a:ext>
                </a:extLst>
              </a:tr>
            </a:tbl>
          </a:graphicData>
        </a:graphic>
      </p:graphicFrame>
      <p:pic>
        <p:nvPicPr>
          <p:cNvPr id="27" name="Picture 2">
            <a:extLst>
              <a:ext uri="{FF2B5EF4-FFF2-40B4-BE49-F238E27FC236}">
                <a16:creationId xmlns:a16="http://schemas.microsoft.com/office/drawing/2014/main" id="{E6794EC4-3047-4ECA-BB8D-4E2A71439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297" l="0" r="962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54" t="2413" r="6704" b="9817"/>
          <a:stretch/>
        </p:blipFill>
        <p:spPr bwMode="auto">
          <a:xfrm>
            <a:off x="990993" y="1886158"/>
            <a:ext cx="2412973" cy="420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91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CB305C6E-1E97-4EEC-A327-E9CA544E58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t="1940" r="6569" b="29912"/>
          <a:stretch/>
        </p:blipFill>
        <p:spPr>
          <a:xfrm>
            <a:off x="755650" y="1862032"/>
            <a:ext cx="7632700" cy="423079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0E802E4-8977-410E-97DB-EB0090DEF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52" y="2097675"/>
            <a:ext cx="5018813" cy="3057799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>
          <a:xfrm>
            <a:off x="447429" y="670981"/>
            <a:ext cx="2410551" cy="337100"/>
          </a:xfrm>
          <a:prstGeom prst="rect">
            <a:avLst/>
          </a:prstGeom>
          <a:solidFill>
            <a:srgbClr val="072F54"/>
          </a:solidFill>
        </p:spPr>
        <p:txBody>
          <a:bodyPr wrap="none" lIns="180000" tIns="36000" rIns="180000" bIns="54000" anchor="ctr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Multiplicar fracciones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650" y="1341438"/>
            <a:ext cx="7632700" cy="495108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Completa los dígitos que faltan para completer este cálculo.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64C628-50ED-448A-8EF6-52DD420D9B97}"/>
              </a:ext>
            </a:extLst>
          </p:cNvPr>
          <p:cNvSpPr/>
          <p:nvPr/>
        </p:nvSpPr>
        <p:spPr>
          <a:xfrm>
            <a:off x="3697286" y="3687597"/>
            <a:ext cx="577108" cy="5771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F4B9BF-8EF9-46B1-A0D7-BEBE60AAD789}"/>
              </a:ext>
            </a:extLst>
          </p:cNvPr>
          <p:cNvSpPr/>
          <p:nvPr/>
        </p:nvSpPr>
        <p:spPr>
          <a:xfrm>
            <a:off x="3697286" y="2843889"/>
            <a:ext cx="577108" cy="5771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1C6747-72CA-4D2D-B51E-654AFEB8246C}"/>
              </a:ext>
            </a:extLst>
          </p:cNvPr>
          <p:cNvSpPr/>
          <p:nvPr/>
        </p:nvSpPr>
        <p:spPr>
          <a:xfrm>
            <a:off x="1505587" y="3687597"/>
            <a:ext cx="577108" cy="5771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F16B61-12A7-4E62-8E2D-11D7EDB19979}"/>
              </a:ext>
            </a:extLst>
          </p:cNvPr>
          <p:cNvSpPr txBox="1"/>
          <p:nvPr/>
        </p:nvSpPr>
        <p:spPr>
          <a:xfrm>
            <a:off x="1598326" y="2777735"/>
            <a:ext cx="390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Kalam" panose="02000000000000000000" pitchFamily="2" charset="0"/>
                <a:cs typeface="Kalam" panose="02000000000000000000" pitchFamily="2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E619D9-C61B-46AD-84B8-B8DCE59ED9D1}"/>
              </a:ext>
            </a:extLst>
          </p:cNvPr>
          <p:cNvSpPr txBox="1"/>
          <p:nvPr/>
        </p:nvSpPr>
        <p:spPr>
          <a:xfrm>
            <a:off x="1590606" y="3658849"/>
            <a:ext cx="390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9541"/>
                </a:solidFill>
                <a:latin typeface="Kalam" panose="02000000000000000000" pitchFamily="2" charset="0"/>
                <a:cs typeface="Kalam" panose="02000000000000000000" pitchFamily="2" charset="0"/>
              </a:rPr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D07673-AFD0-4566-8619-0DE27F5B59B5}"/>
              </a:ext>
            </a:extLst>
          </p:cNvPr>
          <p:cNvCxnSpPr/>
          <p:nvPr/>
        </p:nvCxnSpPr>
        <p:spPr>
          <a:xfrm>
            <a:off x="1598326" y="3556998"/>
            <a:ext cx="39006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A000A8D-5225-423E-AE31-E3F0EF6BD392}"/>
              </a:ext>
            </a:extLst>
          </p:cNvPr>
          <p:cNvSpPr txBox="1"/>
          <p:nvPr/>
        </p:nvSpPr>
        <p:spPr>
          <a:xfrm>
            <a:off x="2632757" y="2777735"/>
            <a:ext cx="390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Kalam" panose="02000000000000000000" pitchFamily="2" charset="0"/>
                <a:cs typeface="Kalam" panose="02000000000000000000" pitchFamily="2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61EF71-DD00-47AF-B46A-346EE09A89DD}"/>
              </a:ext>
            </a:extLst>
          </p:cNvPr>
          <p:cNvSpPr txBox="1"/>
          <p:nvPr/>
        </p:nvSpPr>
        <p:spPr>
          <a:xfrm>
            <a:off x="2632757" y="3542476"/>
            <a:ext cx="390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Kalam" panose="02000000000000000000" pitchFamily="2" charset="0"/>
                <a:cs typeface="Kalam" panose="02000000000000000000" pitchFamily="2" charset="0"/>
              </a:rPr>
              <a:t>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D12DA8-C7A6-4A61-A2DF-1B708BB3C0B8}"/>
              </a:ext>
            </a:extLst>
          </p:cNvPr>
          <p:cNvCxnSpPr/>
          <p:nvPr/>
        </p:nvCxnSpPr>
        <p:spPr>
          <a:xfrm>
            <a:off x="2632757" y="3556998"/>
            <a:ext cx="39006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D080351-68F7-4560-88F1-C002B1A6C865}"/>
              </a:ext>
            </a:extLst>
          </p:cNvPr>
          <p:cNvSpPr/>
          <p:nvPr/>
        </p:nvSpPr>
        <p:spPr>
          <a:xfrm>
            <a:off x="2107770" y="3233082"/>
            <a:ext cx="393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Kalam" panose="02000000000000000000" pitchFamily="2" charset="0"/>
                <a:ea typeface="Tuffy" panose="020B0603060100000000" pitchFamily="34" charset="0"/>
                <a:cs typeface="Kalam" panose="02000000000000000000" pitchFamily="2" charset="0"/>
              </a:rPr>
              <a:t>×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8551C5-16F1-4406-88F2-8442C7B46880}"/>
              </a:ext>
            </a:extLst>
          </p:cNvPr>
          <p:cNvSpPr/>
          <p:nvPr/>
        </p:nvSpPr>
        <p:spPr>
          <a:xfrm>
            <a:off x="3094178" y="3233082"/>
            <a:ext cx="5052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latin typeface="Kalam" panose="02000000000000000000" pitchFamily="2" charset="0"/>
                <a:ea typeface="Tuffy" panose="020B0603060100000000" pitchFamily="34" charset="0"/>
                <a:cs typeface="Kalam" panose="02000000000000000000" pitchFamily="2" charset="0"/>
              </a:rPr>
              <a:t>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26FB2B-C392-4344-9AA7-D5742CD0C5F7}"/>
              </a:ext>
            </a:extLst>
          </p:cNvPr>
          <p:cNvSpPr txBox="1"/>
          <p:nvPr/>
        </p:nvSpPr>
        <p:spPr>
          <a:xfrm>
            <a:off x="3648778" y="2805840"/>
            <a:ext cx="661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9541"/>
                </a:solidFill>
                <a:latin typeface="Kalam" panose="02000000000000000000" pitchFamily="2" charset="0"/>
                <a:cs typeface="Kalam" panose="02000000000000000000" pitchFamily="2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5F4EFD-F0CC-4C1A-9095-54A150CEADF6}"/>
              </a:ext>
            </a:extLst>
          </p:cNvPr>
          <p:cNvSpPr txBox="1"/>
          <p:nvPr/>
        </p:nvSpPr>
        <p:spPr>
          <a:xfrm>
            <a:off x="3589693" y="3667558"/>
            <a:ext cx="780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9541"/>
                </a:solidFill>
                <a:latin typeface="Kalam" panose="02000000000000000000" pitchFamily="2" charset="0"/>
                <a:cs typeface="Kalam" panose="02000000000000000000" pitchFamily="2" charset="0"/>
              </a:rPr>
              <a:t>16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BA621E-D95C-43C9-A2D9-466A2E9D41D0}"/>
              </a:ext>
            </a:extLst>
          </p:cNvPr>
          <p:cNvCxnSpPr/>
          <p:nvPr/>
        </p:nvCxnSpPr>
        <p:spPr>
          <a:xfrm>
            <a:off x="3667185" y="3556998"/>
            <a:ext cx="6619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6510014-99A3-48D1-BADB-DD670852443E}"/>
              </a:ext>
            </a:extLst>
          </p:cNvPr>
          <p:cNvSpPr txBox="1"/>
          <p:nvPr/>
        </p:nvSpPr>
        <p:spPr>
          <a:xfrm>
            <a:off x="5017476" y="2777735"/>
            <a:ext cx="661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Kalam" panose="02000000000000000000" pitchFamily="2" charset="0"/>
                <a:cs typeface="Kalam" panose="02000000000000000000" pitchFamily="2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E18610-E954-4374-AA79-DA4505BEA2C5}"/>
              </a:ext>
            </a:extLst>
          </p:cNvPr>
          <p:cNvSpPr txBox="1"/>
          <p:nvPr/>
        </p:nvSpPr>
        <p:spPr>
          <a:xfrm>
            <a:off x="5017476" y="3542476"/>
            <a:ext cx="661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Kalam" panose="02000000000000000000" pitchFamily="2" charset="0"/>
                <a:cs typeface="Kalam" panose="02000000000000000000" pitchFamily="2" charset="0"/>
              </a:rPr>
              <a:t>8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CF2926-E934-475A-A154-BFC8B99E0518}"/>
              </a:ext>
            </a:extLst>
          </p:cNvPr>
          <p:cNvCxnSpPr/>
          <p:nvPr/>
        </p:nvCxnSpPr>
        <p:spPr>
          <a:xfrm>
            <a:off x="5017476" y="3556998"/>
            <a:ext cx="6619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CB2F0B7-D1AE-4261-8092-A65E3B7294FF}"/>
              </a:ext>
            </a:extLst>
          </p:cNvPr>
          <p:cNvSpPr/>
          <p:nvPr/>
        </p:nvSpPr>
        <p:spPr>
          <a:xfrm>
            <a:off x="4368112" y="3314158"/>
            <a:ext cx="624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latin typeface="Kalam" panose="02000000000000000000" pitchFamily="2" charset="0"/>
                <a:ea typeface="Tuffy" panose="020B0603060100000000" pitchFamily="34" charset="0"/>
                <a:cs typeface="Kalam" panose="02000000000000000000" pitchFamily="2" charset="0"/>
              </a:rPr>
              <a:t>o</a:t>
            </a:r>
          </a:p>
        </p:txBody>
      </p:sp>
      <p:pic>
        <p:nvPicPr>
          <p:cNvPr id="29" name="Picture 2" descr="Niño, Dibujo, Arte imagen png - imagen transparente descarga gratuita">
            <a:extLst>
              <a:ext uri="{FF2B5EF4-FFF2-40B4-BE49-F238E27FC236}">
                <a16:creationId xmlns:a16="http://schemas.microsoft.com/office/drawing/2014/main" id="{333196E5-EFE1-4227-938A-C2AFFBB24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810">
                        <a14:foregroundMark x1="58333" y1="26000" x2="58333" y2="26000"/>
                        <a14:foregroundMark x1="50595" y1="26333" x2="50595" y2="26333"/>
                        <a14:foregroundMark x1="51786" y1="30333" x2="51786" y2="30333"/>
                        <a14:foregroundMark x1="43452" y1="30333" x2="43452" y2="30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803" y="1862033"/>
            <a:ext cx="2667003" cy="476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35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E174DC-ECE3-42E7-83F5-04956B34A8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38052" r="8264" b="8801"/>
          <a:stretch/>
        </p:blipFill>
        <p:spPr>
          <a:xfrm>
            <a:off x="755650" y="2656359"/>
            <a:ext cx="7632700" cy="34364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D61824-D4FA-451A-ADB1-FE9AF35838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589"/>
          <a:stretch/>
        </p:blipFill>
        <p:spPr>
          <a:xfrm>
            <a:off x="1068753" y="2759689"/>
            <a:ext cx="4252183" cy="33331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C5FAA5-A86B-40E1-8E47-CAD9BAEF6576}"/>
              </a:ext>
            </a:extLst>
          </p:cNvPr>
          <p:cNvSpPr/>
          <p:nvPr/>
        </p:nvSpPr>
        <p:spPr>
          <a:xfrm>
            <a:off x="447429" y="670981"/>
            <a:ext cx="2410551" cy="337100"/>
          </a:xfrm>
          <a:prstGeom prst="rect">
            <a:avLst/>
          </a:prstGeom>
          <a:solidFill>
            <a:srgbClr val="072F54"/>
          </a:solidFill>
        </p:spPr>
        <p:txBody>
          <a:bodyPr wrap="none" lIns="180000" tIns="36000" rIns="180000" bIns="54000" anchor="ctr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Multiplicar fracciones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749250" y="666325"/>
            <a:ext cx="0" cy="34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EB7106-16DC-4907-8810-E556C0063CC9}"/>
                  </a:ext>
                </a:extLst>
              </p:cNvPr>
              <p:cNvSpPr txBox="1"/>
              <p:nvPr/>
            </p:nvSpPr>
            <p:spPr>
              <a:xfrm>
                <a:off x="755650" y="1341438"/>
                <a:ext cx="7632700" cy="79826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2DB6BC"/>
                </a:solidFill>
              </a:ln>
            </p:spPr>
            <p:txBody>
              <a:bodyPr wrap="square" lIns="108000" tIns="108000" rIns="108000" bIns="108000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s-ES" sz="1600" b="1" dirty="0">
                    <a:solidFill>
                      <a:schemeClr val="tx1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Marcos ha dibujado dos modelos de área diferentes para mostrar lo que sucede cuando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>
                            <a:solidFill>
                              <a:schemeClr val="tx1"/>
                            </a:solidFill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>
                            <a:solidFill>
                              <a:schemeClr val="tx1"/>
                            </a:solidFill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tx1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 es multiplicado 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>
                            <a:solidFill>
                              <a:schemeClr val="tx1"/>
                            </a:solidFill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>
                            <a:solidFill>
                              <a:schemeClr val="tx1"/>
                            </a:solidFill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chemeClr val="tx1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EB7106-16DC-4907-8810-E556C0063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" y="1341438"/>
                <a:ext cx="7632700" cy="798268"/>
              </a:xfrm>
              <a:prstGeom prst="rect">
                <a:avLst/>
              </a:prstGeom>
              <a:blipFill>
                <a:blip r:embed="rId4"/>
                <a:stretch>
                  <a:fillRect l="-80"/>
                </a:stretch>
              </a:blipFill>
              <a:ln w="28575">
                <a:solidFill>
                  <a:srgbClr val="2DB6BC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C72ADBC-0F79-472F-8DBC-66F728913FCB}"/>
              </a:ext>
            </a:extLst>
          </p:cNvPr>
          <p:cNvSpPr txBox="1"/>
          <p:nvPr/>
        </p:nvSpPr>
        <p:spPr>
          <a:xfrm>
            <a:off x="755650" y="2189335"/>
            <a:ext cx="7632700" cy="467024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bg1"/>
                </a:solidFill>
                <a:ea typeface="Tuffy" panose="020B0603060100000000" pitchFamily="34" charset="0"/>
                <a:cs typeface="Arial" panose="020B0604020202020204" pitchFamily="34" charset="0"/>
              </a:rPr>
              <a:t>Explique a Marcos cuál de sus modelos de área es correcto y por qué.</a:t>
            </a:r>
            <a:endParaRPr lang="en-GB" sz="1600" b="1" dirty="0">
              <a:solidFill>
                <a:schemeClr val="bg1"/>
              </a:solidFill>
              <a:ea typeface="Tuffy" panose="020B0603060100000000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1AD02F-61E5-4714-9FAE-81840E7E0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664600"/>
              </p:ext>
            </p:extLst>
          </p:nvPr>
        </p:nvGraphicFramePr>
        <p:xfrm>
          <a:off x="1480458" y="3570423"/>
          <a:ext cx="1507901" cy="1192970"/>
        </p:xfrm>
        <a:graphic>
          <a:graphicData uri="http://schemas.openxmlformats.org/drawingml/2006/table">
            <a:tbl>
              <a:tblPr firstRow="1" firstCol="1" bandRow="1"/>
              <a:tblGrid>
                <a:gridCol w="502392">
                  <a:extLst>
                    <a:ext uri="{9D8B030D-6E8A-4147-A177-3AD203B41FA5}">
                      <a16:colId xmlns:a16="http://schemas.microsoft.com/office/drawing/2014/main" val="2545257683"/>
                    </a:ext>
                  </a:extLst>
                </a:gridCol>
                <a:gridCol w="502392">
                  <a:extLst>
                    <a:ext uri="{9D8B030D-6E8A-4147-A177-3AD203B41FA5}">
                      <a16:colId xmlns:a16="http://schemas.microsoft.com/office/drawing/2014/main" val="1780577039"/>
                    </a:ext>
                  </a:extLst>
                </a:gridCol>
                <a:gridCol w="503117">
                  <a:extLst>
                    <a:ext uri="{9D8B030D-6E8A-4147-A177-3AD203B41FA5}">
                      <a16:colId xmlns:a16="http://schemas.microsoft.com/office/drawing/2014/main" val="3902421029"/>
                    </a:ext>
                  </a:extLst>
                </a:gridCol>
              </a:tblGrid>
              <a:tr h="301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446029"/>
                  </a:ext>
                </a:extLst>
              </a:tr>
              <a:tr h="3064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8263"/>
                  </a:ext>
                </a:extLst>
              </a:tr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668221"/>
                  </a:ext>
                </a:extLst>
              </a:tr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89773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693BF89-C9B0-4D8B-BD8E-CC935E3D1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634642"/>
              </p:ext>
            </p:extLst>
          </p:nvPr>
        </p:nvGraphicFramePr>
        <p:xfrm>
          <a:off x="3703795" y="3582170"/>
          <a:ext cx="1319440" cy="1169476"/>
        </p:xfrm>
        <a:graphic>
          <a:graphicData uri="http://schemas.openxmlformats.org/drawingml/2006/table">
            <a:tbl>
              <a:tblPr firstRow="1" firstCol="1" bandRow="1"/>
              <a:tblGrid>
                <a:gridCol w="329860">
                  <a:extLst>
                    <a:ext uri="{9D8B030D-6E8A-4147-A177-3AD203B41FA5}">
                      <a16:colId xmlns:a16="http://schemas.microsoft.com/office/drawing/2014/main" val="1677597103"/>
                    </a:ext>
                  </a:extLst>
                </a:gridCol>
                <a:gridCol w="329860">
                  <a:extLst>
                    <a:ext uri="{9D8B030D-6E8A-4147-A177-3AD203B41FA5}">
                      <a16:colId xmlns:a16="http://schemas.microsoft.com/office/drawing/2014/main" val="859944133"/>
                    </a:ext>
                  </a:extLst>
                </a:gridCol>
                <a:gridCol w="329860">
                  <a:extLst>
                    <a:ext uri="{9D8B030D-6E8A-4147-A177-3AD203B41FA5}">
                      <a16:colId xmlns:a16="http://schemas.microsoft.com/office/drawing/2014/main" val="123349486"/>
                    </a:ext>
                  </a:extLst>
                </a:gridCol>
                <a:gridCol w="329860">
                  <a:extLst>
                    <a:ext uri="{9D8B030D-6E8A-4147-A177-3AD203B41FA5}">
                      <a16:colId xmlns:a16="http://schemas.microsoft.com/office/drawing/2014/main" val="422908394"/>
                    </a:ext>
                  </a:extLst>
                </a:gridCol>
              </a:tblGrid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0945"/>
                  </a:ext>
                </a:extLst>
              </a:tr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811003"/>
                  </a:ext>
                </a:extLst>
              </a:tr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224633"/>
                  </a:ext>
                </a:extLst>
              </a:tr>
              <a:tr h="2923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222222"/>
                          </a:solidFill>
                          <a:effectLst/>
                          <a:latin typeface="Tuffy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7472" marR="67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7125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3A8BEF96-30CD-4721-9764-C4C5EF62ED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05" b="6676"/>
          <a:stretch/>
        </p:blipFill>
        <p:spPr>
          <a:xfrm>
            <a:off x="4728101" y="3227284"/>
            <a:ext cx="3660250" cy="242149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32B8109-B824-467D-92D9-C58824D6BF1B}"/>
              </a:ext>
            </a:extLst>
          </p:cNvPr>
          <p:cNvSpPr/>
          <p:nvPr/>
        </p:nvSpPr>
        <p:spPr>
          <a:xfrm>
            <a:off x="1151386" y="3478072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D9B6DE-042D-4AA6-9D63-957D229E38B7}"/>
              </a:ext>
            </a:extLst>
          </p:cNvPr>
          <p:cNvSpPr/>
          <p:nvPr/>
        </p:nvSpPr>
        <p:spPr>
          <a:xfrm>
            <a:off x="3386694" y="3478072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413CAF-7FA8-4291-9A96-C86D6CED3FAE}"/>
              </a:ext>
            </a:extLst>
          </p:cNvPr>
          <p:cNvSpPr txBox="1"/>
          <p:nvPr/>
        </p:nvSpPr>
        <p:spPr>
          <a:xfrm>
            <a:off x="755650" y="2656358"/>
            <a:ext cx="7632700" cy="3436466"/>
          </a:xfrm>
          <a:prstGeom prst="rect">
            <a:avLst/>
          </a:prstGeom>
          <a:noFill/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A83ACF-59F1-4203-BA55-06E2E1FF2E75}"/>
                  </a:ext>
                </a:extLst>
              </p:cNvPr>
              <p:cNvSpPr txBox="1"/>
              <p:nvPr/>
            </p:nvSpPr>
            <p:spPr>
              <a:xfrm>
                <a:off x="755649" y="4979214"/>
                <a:ext cx="7632700" cy="142805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9541"/>
                </a:solidFill>
              </a:ln>
            </p:spPr>
            <p:txBody>
              <a:bodyPr wrap="square" lIns="108000" tIns="108000" rIns="108000" bIns="108000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s-ES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El modelo A es correcto. El modelo muestra que cuando encontramos</a:t>
                </a:r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de</a:t>
                </a:r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 i="0" smtClean="0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 i="0" smtClean="0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s-ES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podemos dividir el modelo en cuartos y luego dividir cada cuarto en tercios</a:t>
                </a:r>
                <a:r>
                  <a:rPr lang="en-GB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s-ES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sombreando en dos de las nuevas partes</a:t>
                </a:r>
                <a:r>
                  <a:rPr lang="en-GB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r>
                  <a:rPr lang="es-ES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El modelo de área ahora se mostrará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 i="0" smtClean="0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200" b="1" i="0" smtClean="0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200" b="1" i="0" smtClean="0"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12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sz="1600" b="1" dirty="0">
                    <a:ea typeface="Times New Roman" panose="02020603050405020304" pitchFamily="18" charset="0"/>
                    <a:cs typeface="Arial" panose="020B0604020202020204" pitchFamily="34" charset="0"/>
                  </a:rPr>
                  <a:t>sombreado.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A83ACF-59F1-4203-BA55-06E2E1FF2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49" y="4979214"/>
                <a:ext cx="7632700" cy="1428056"/>
              </a:xfrm>
              <a:prstGeom prst="rect">
                <a:avLst/>
              </a:prstGeom>
              <a:blipFill>
                <a:blip r:embed="rId6"/>
                <a:stretch>
                  <a:fillRect l="-80"/>
                </a:stretch>
              </a:blipFill>
              <a:ln w="28575">
                <a:solidFill>
                  <a:srgbClr val="00954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2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E0220C-BBE9-45BB-BE4E-718A6E697B45}"/>
              </a:ext>
            </a:extLst>
          </p:cNvPr>
          <p:cNvSpPr/>
          <p:nvPr/>
        </p:nvSpPr>
        <p:spPr>
          <a:xfrm>
            <a:off x="447429" y="670981"/>
            <a:ext cx="2410551" cy="337100"/>
          </a:xfrm>
          <a:prstGeom prst="rect">
            <a:avLst/>
          </a:prstGeom>
          <a:solidFill>
            <a:srgbClr val="072F54"/>
          </a:solidFill>
        </p:spPr>
        <p:txBody>
          <a:bodyPr wrap="none" lIns="180000" tIns="36000" rIns="180000" bIns="54000" anchor="ctr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Multiplicar fracciones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749250" y="666081"/>
            <a:ext cx="0" cy="34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CAE7184-0199-4BE9-8927-3EC0FD4DE248}"/>
              </a:ext>
            </a:extLst>
          </p:cNvPr>
          <p:cNvSpPr txBox="1"/>
          <p:nvPr/>
        </p:nvSpPr>
        <p:spPr>
          <a:xfrm>
            <a:off x="715895" y="2164179"/>
            <a:ext cx="7632700" cy="794486"/>
          </a:xfrm>
          <a:prstGeom prst="rect">
            <a:avLst/>
          </a:prstGeom>
          <a:solidFill>
            <a:schemeClr val="bg1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ea typeface="Times New Roman" panose="02020603050405020304" pitchFamily="18" charset="0"/>
                <a:cs typeface="Arial" panose="020B0604020202020204" pitchFamily="34" charset="0"/>
              </a:rPr>
              <a:t>(Puede usar cualquier número entero. Las fracciones no necesitan estar en su forma más simple).</a:t>
            </a:r>
            <a:endParaRPr lang="en-GB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CDD421-EC1F-4E3A-85C3-BD0D53AEC0D9}"/>
              </a:ext>
            </a:extLst>
          </p:cNvPr>
          <p:cNvSpPr txBox="1"/>
          <p:nvPr/>
        </p:nvSpPr>
        <p:spPr>
          <a:xfrm>
            <a:off x="755650" y="1341438"/>
            <a:ext cx="7632700" cy="730494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600" b="1" dirty="0">
                <a:solidFill>
                  <a:schemeClr val="bg1"/>
                </a:solidFill>
                <a:ea typeface="Tuffy" panose="020B0603060100000000" pitchFamily="34" charset="0"/>
                <a:cs typeface="Arial" panose="020B0604020202020204" pitchFamily="34" charset="0"/>
              </a:rPr>
              <a:t>Usando un número diferente para cada parte de la fracción, ¿de cuántas maneras puede completar este cálculo?</a:t>
            </a:r>
            <a:endParaRPr lang="en-GB" sz="1600" b="1" dirty="0">
              <a:solidFill>
                <a:schemeClr val="bg1"/>
              </a:solidFill>
              <a:ea typeface="Tuffy" panose="020B0603060100000000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9E8DE2-41D4-4ADC-90A0-E906DB98FC30}"/>
              </a:ext>
            </a:extLst>
          </p:cNvPr>
          <p:cNvSpPr txBox="1"/>
          <p:nvPr/>
        </p:nvSpPr>
        <p:spPr>
          <a:xfrm>
            <a:off x="755650" y="3099810"/>
            <a:ext cx="2597150" cy="2992991"/>
          </a:xfrm>
          <a:prstGeom prst="rect">
            <a:avLst/>
          </a:prstGeom>
          <a:solidFill>
            <a:schemeClr val="bg1"/>
          </a:solidFill>
          <a:ln w="28575">
            <a:solidFill>
              <a:srgbClr val="009541"/>
            </a:solidFill>
          </a:ln>
        </p:spPr>
        <p:txBody>
          <a:bodyPr wrap="square" lIns="108000" tIns="108000" rIns="108000" bIns="108000" rtlCol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600" b="1" dirty="0">
                <a:ea typeface="Times New Roman" panose="02020603050405020304" pitchFamily="18" charset="0"/>
                <a:cs typeface="Arial" panose="020B0604020202020204" pitchFamily="34" charset="0"/>
              </a:rPr>
              <a:t>Las respuestas pueden variar. Por ejemplo:</a:t>
            </a:r>
            <a:endParaRPr lang="en-GB" sz="160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34850EA-B9BB-4DD5-9668-5DE7699CDE5D}"/>
              </a:ext>
            </a:extLst>
          </p:cNvPr>
          <p:cNvGrpSpPr/>
          <p:nvPr/>
        </p:nvGrpSpPr>
        <p:grpSpPr>
          <a:xfrm>
            <a:off x="1012264" y="3787265"/>
            <a:ext cx="1999361" cy="546045"/>
            <a:chOff x="1040865" y="4037819"/>
            <a:chExt cx="2164537" cy="74213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362D19-6CF5-4D6B-9AF8-F56EE3F2FE87}"/>
                </a:ext>
              </a:extLst>
            </p:cNvPr>
            <p:cNvSpPr txBox="1"/>
            <p:nvPr/>
          </p:nvSpPr>
          <p:spPr>
            <a:xfrm>
              <a:off x="1040865" y="4037819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8AE81AE-6DFF-4E5C-ADA4-192864CD4570}"/>
                </a:ext>
              </a:extLst>
            </p:cNvPr>
            <p:cNvSpPr txBox="1"/>
            <p:nvPr/>
          </p:nvSpPr>
          <p:spPr>
            <a:xfrm>
              <a:off x="1040865" y="4401555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2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61FD310-0859-4AB3-A399-7D0C55AFE590}"/>
                </a:ext>
              </a:extLst>
            </p:cNvPr>
            <p:cNvCxnSpPr/>
            <p:nvPr/>
          </p:nvCxnSpPr>
          <p:spPr>
            <a:xfrm>
              <a:off x="1040865" y="4491313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08590C9-CC43-41A6-AD63-5D10D2C2A936}"/>
                </a:ext>
              </a:extLst>
            </p:cNvPr>
            <p:cNvSpPr txBox="1"/>
            <p:nvPr/>
          </p:nvSpPr>
          <p:spPr>
            <a:xfrm>
              <a:off x="1604078" y="4037819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BCFDDBE-F205-4669-8D77-2F6994AFDA1F}"/>
                </a:ext>
              </a:extLst>
            </p:cNvPr>
            <p:cNvSpPr txBox="1"/>
            <p:nvPr/>
          </p:nvSpPr>
          <p:spPr>
            <a:xfrm>
              <a:off x="1604078" y="4401555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6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77ACA00-AFFC-4969-8A77-C874171B1243}"/>
                </a:ext>
              </a:extLst>
            </p:cNvPr>
            <p:cNvCxnSpPr/>
            <p:nvPr/>
          </p:nvCxnSpPr>
          <p:spPr>
            <a:xfrm>
              <a:off x="1604078" y="4491317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CEB77D0-319D-4F3B-9C5B-C5664359E48C}"/>
                </a:ext>
              </a:extLst>
            </p:cNvPr>
            <p:cNvSpPr/>
            <p:nvPr/>
          </p:nvSpPr>
          <p:spPr>
            <a:xfrm>
              <a:off x="1274086" y="4254395"/>
              <a:ext cx="302312" cy="349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×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242CA37-EA26-407E-B7CE-8291EDD9CF85}"/>
                </a:ext>
              </a:extLst>
            </p:cNvPr>
            <p:cNvSpPr/>
            <p:nvPr/>
          </p:nvSpPr>
          <p:spPr>
            <a:xfrm>
              <a:off x="1819141" y="4254395"/>
              <a:ext cx="347433" cy="349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=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1799CB3-53A5-400C-A3CB-6896F32615A7}"/>
                </a:ext>
              </a:extLst>
            </p:cNvPr>
            <p:cNvSpPr txBox="1"/>
            <p:nvPr/>
          </p:nvSpPr>
          <p:spPr>
            <a:xfrm>
              <a:off x="2203497" y="4037819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8F55D2F-8B54-4143-8845-7076978ABF6C}"/>
                </a:ext>
              </a:extLst>
            </p:cNvPr>
            <p:cNvSpPr txBox="1"/>
            <p:nvPr/>
          </p:nvSpPr>
          <p:spPr>
            <a:xfrm>
              <a:off x="2013403" y="4401555"/>
              <a:ext cx="592573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12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8DF0290-7F82-42C7-BA0D-C2F31FD18A61}"/>
                </a:ext>
              </a:extLst>
            </p:cNvPr>
            <p:cNvCxnSpPr>
              <a:cxnSpLocks/>
            </p:cNvCxnSpPr>
            <p:nvPr/>
          </p:nvCxnSpPr>
          <p:spPr>
            <a:xfrm>
              <a:off x="2164338" y="4479479"/>
              <a:ext cx="2835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379465-215B-4D28-989A-C7318343FB16}"/>
                </a:ext>
              </a:extLst>
            </p:cNvPr>
            <p:cNvSpPr/>
            <p:nvPr/>
          </p:nvSpPr>
          <p:spPr>
            <a:xfrm>
              <a:off x="2550928" y="4240015"/>
              <a:ext cx="331815" cy="5019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o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294257-E5CF-4765-B6AC-C01D55825E96}"/>
                </a:ext>
              </a:extLst>
            </p:cNvPr>
            <p:cNvSpPr txBox="1"/>
            <p:nvPr/>
          </p:nvSpPr>
          <p:spPr>
            <a:xfrm>
              <a:off x="2993023" y="4037819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752088C-BAD8-4672-BCAF-CD6A7A4D9831}"/>
                </a:ext>
              </a:extLst>
            </p:cNvPr>
            <p:cNvSpPr txBox="1"/>
            <p:nvPr/>
          </p:nvSpPr>
          <p:spPr>
            <a:xfrm>
              <a:off x="2993018" y="4401555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4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A2B29B2-ADC3-4DA0-8AA2-D829CC63953B}"/>
                </a:ext>
              </a:extLst>
            </p:cNvPr>
            <p:cNvCxnSpPr/>
            <p:nvPr/>
          </p:nvCxnSpPr>
          <p:spPr>
            <a:xfrm>
              <a:off x="2993010" y="4490169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2451325-E419-45EB-AE0E-37FF4541686F}"/>
              </a:ext>
            </a:extLst>
          </p:cNvPr>
          <p:cNvGrpSpPr/>
          <p:nvPr/>
        </p:nvGrpSpPr>
        <p:grpSpPr>
          <a:xfrm>
            <a:off x="1012252" y="4519044"/>
            <a:ext cx="1999361" cy="546046"/>
            <a:chOff x="3838762" y="4037820"/>
            <a:chExt cx="2164534" cy="74213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D391B20-73B4-4DF3-B7D5-E46A7BB71D28}"/>
                </a:ext>
              </a:extLst>
            </p:cNvPr>
            <p:cNvSpPr txBox="1"/>
            <p:nvPr/>
          </p:nvSpPr>
          <p:spPr>
            <a:xfrm>
              <a:off x="3838762" y="4037820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A121A6-85D0-442D-97A1-BCC086840469}"/>
                </a:ext>
              </a:extLst>
            </p:cNvPr>
            <p:cNvSpPr txBox="1"/>
            <p:nvPr/>
          </p:nvSpPr>
          <p:spPr>
            <a:xfrm>
              <a:off x="3838762" y="4401554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3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56F0B00-EDFA-420A-BB04-DEFBB4E74676}"/>
                </a:ext>
              </a:extLst>
            </p:cNvPr>
            <p:cNvCxnSpPr/>
            <p:nvPr/>
          </p:nvCxnSpPr>
          <p:spPr>
            <a:xfrm>
              <a:off x="3838763" y="4492613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B12C24A-9397-4AB5-BA82-E25C80257733}"/>
                </a:ext>
              </a:extLst>
            </p:cNvPr>
            <p:cNvSpPr txBox="1"/>
            <p:nvPr/>
          </p:nvSpPr>
          <p:spPr>
            <a:xfrm>
              <a:off x="4401976" y="4037820"/>
              <a:ext cx="212379" cy="37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6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A600597-40E6-4266-B630-D2A142A9260D}"/>
                </a:ext>
              </a:extLst>
            </p:cNvPr>
            <p:cNvSpPr txBox="1"/>
            <p:nvPr/>
          </p:nvSpPr>
          <p:spPr>
            <a:xfrm>
              <a:off x="4401976" y="4401556"/>
              <a:ext cx="212379" cy="37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8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B65EC76-9773-4E6E-BC77-053934A54FE2}"/>
                </a:ext>
              </a:extLst>
            </p:cNvPr>
            <p:cNvCxnSpPr/>
            <p:nvPr/>
          </p:nvCxnSpPr>
          <p:spPr>
            <a:xfrm>
              <a:off x="4401976" y="4492611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4005C7D-3250-4A26-B8DC-70F2210A1397}"/>
                </a:ext>
              </a:extLst>
            </p:cNvPr>
            <p:cNvSpPr/>
            <p:nvPr/>
          </p:nvSpPr>
          <p:spPr>
            <a:xfrm>
              <a:off x="4071985" y="4254396"/>
              <a:ext cx="302312" cy="349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×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934AAA9-EDCB-4404-84F2-87FA479B7715}"/>
                </a:ext>
              </a:extLst>
            </p:cNvPr>
            <p:cNvSpPr/>
            <p:nvPr/>
          </p:nvSpPr>
          <p:spPr>
            <a:xfrm>
              <a:off x="4617041" y="4254396"/>
              <a:ext cx="347433" cy="349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=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9165CF-9F1B-420B-ADA8-945AAFE0A53B}"/>
                </a:ext>
              </a:extLst>
            </p:cNvPr>
            <p:cNvSpPr txBox="1"/>
            <p:nvPr/>
          </p:nvSpPr>
          <p:spPr>
            <a:xfrm>
              <a:off x="5001397" y="4037820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6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7CCF3DE-F853-4277-AB93-FA026D6B45A9}"/>
                </a:ext>
              </a:extLst>
            </p:cNvPr>
            <p:cNvSpPr txBox="1"/>
            <p:nvPr/>
          </p:nvSpPr>
          <p:spPr>
            <a:xfrm>
              <a:off x="4809101" y="4401555"/>
              <a:ext cx="596980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24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416DC2C-A30A-4424-B4AA-3443F662ACC0}"/>
                </a:ext>
              </a:extLst>
            </p:cNvPr>
            <p:cNvCxnSpPr>
              <a:cxnSpLocks/>
            </p:cNvCxnSpPr>
            <p:nvPr/>
          </p:nvCxnSpPr>
          <p:spPr>
            <a:xfrm>
              <a:off x="4962238" y="4492611"/>
              <a:ext cx="2835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A19FD47-2945-47D8-BEA0-C04809A31584}"/>
                </a:ext>
              </a:extLst>
            </p:cNvPr>
            <p:cNvSpPr/>
            <p:nvPr/>
          </p:nvSpPr>
          <p:spPr>
            <a:xfrm>
              <a:off x="5348824" y="4240016"/>
              <a:ext cx="331814" cy="501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o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4A1CBE9-C46F-4CD4-96CE-C18560E886F9}"/>
                </a:ext>
              </a:extLst>
            </p:cNvPr>
            <p:cNvSpPr txBox="1"/>
            <p:nvPr/>
          </p:nvSpPr>
          <p:spPr>
            <a:xfrm>
              <a:off x="5790915" y="4037820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FD6AA02-B5D7-4BD7-82DA-10B7370F0A4E}"/>
                </a:ext>
              </a:extLst>
            </p:cNvPr>
            <p:cNvSpPr txBox="1"/>
            <p:nvPr/>
          </p:nvSpPr>
          <p:spPr>
            <a:xfrm>
              <a:off x="5790917" y="4401555"/>
              <a:ext cx="212379" cy="37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4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39FC618-4112-478F-B0B7-70F02E508116}"/>
                </a:ext>
              </a:extLst>
            </p:cNvPr>
            <p:cNvCxnSpPr/>
            <p:nvPr/>
          </p:nvCxnSpPr>
          <p:spPr>
            <a:xfrm>
              <a:off x="5790903" y="4502740"/>
              <a:ext cx="21237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422E69-BD89-4E43-9DB8-C0A7165D63E4}"/>
              </a:ext>
            </a:extLst>
          </p:cNvPr>
          <p:cNvGrpSpPr/>
          <p:nvPr/>
        </p:nvGrpSpPr>
        <p:grpSpPr>
          <a:xfrm>
            <a:off x="1012239" y="5342169"/>
            <a:ext cx="1999361" cy="641547"/>
            <a:chOff x="1040864" y="4793904"/>
            <a:chExt cx="2164522" cy="96652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7282F19-FF36-4481-A58F-B70C473BAE63}"/>
                </a:ext>
              </a:extLst>
            </p:cNvPr>
            <p:cNvSpPr txBox="1"/>
            <p:nvPr/>
          </p:nvSpPr>
          <p:spPr>
            <a:xfrm>
              <a:off x="1040865" y="4793904"/>
              <a:ext cx="2123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3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66E1666-DEBC-45DE-9265-3164EC77F9EC}"/>
                </a:ext>
              </a:extLst>
            </p:cNvPr>
            <p:cNvSpPr txBox="1"/>
            <p:nvPr/>
          </p:nvSpPr>
          <p:spPr>
            <a:xfrm>
              <a:off x="1040865" y="5157640"/>
              <a:ext cx="2123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6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D3A7EDF-AE20-4F14-AB3C-79519F75AC65}"/>
                </a:ext>
              </a:extLst>
            </p:cNvPr>
            <p:cNvCxnSpPr/>
            <p:nvPr/>
          </p:nvCxnSpPr>
          <p:spPr>
            <a:xfrm>
              <a:off x="1040864" y="5286523"/>
              <a:ext cx="2123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200D268-2A42-44ED-9153-DD6E76C4A1A5}"/>
                </a:ext>
              </a:extLst>
            </p:cNvPr>
            <p:cNvSpPr txBox="1"/>
            <p:nvPr/>
          </p:nvSpPr>
          <p:spPr>
            <a:xfrm>
              <a:off x="1604077" y="4793904"/>
              <a:ext cx="2123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8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4697358-1B48-4FCD-9818-543D9CBC9AB9}"/>
                </a:ext>
              </a:extLst>
            </p:cNvPr>
            <p:cNvSpPr txBox="1"/>
            <p:nvPr/>
          </p:nvSpPr>
          <p:spPr>
            <a:xfrm>
              <a:off x="1442014" y="5157640"/>
              <a:ext cx="536505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16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F77CE84-8C08-4A9D-B924-E64BE8212440}"/>
                </a:ext>
              </a:extLst>
            </p:cNvPr>
            <p:cNvSpPr/>
            <p:nvPr/>
          </p:nvSpPr>
          <p:spPr>
            <a:xfrm>
              <a:off x="1274085" y="5010481"/>
              <a:ext cx="302311" cy="556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×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E4B6375D-4500-44F0-B3D0-E6288BB0192A}"/>
                </a:ext>
              </a:extLst>
            </p:cNvPr>
            <p:cNvSpPr/>
            <p:nvPr/>
          </p:nvSpPr>
          <p:spPr>
            <a:xfrm>
              <a:off x="1819137" y="5010481"/>
              <a:ext cx="347432" cy="556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=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07342BF-1FAC-490C-B427-DAE6B7A0EBDB}"/>
                </a:ext>
              </a:extLst>
            </p:cNvPr>
            <p:cNvSpPr txBox="1"/>
            <p:nvPr/>
          </p:nvSpPr>
          <p:spPr>
            <a:xfrm>
              <a:off x="2011195" y="4793904"/>
              <a:ext cx="5969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24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8C331D7-2B64-4387-B4F8-8E902FCD9BEE}"/>
                </a:ext>
              </a:extLst>
            </p:cNvPr>
            <p:cNvSpPr txBox="1"/>
            <p:nvPr/>
          </p:nvSpPr>
          <p:spPr>
            <a:xfrm>
              <a:off x="2011195" y="5157640"/>
              <a:ext cx="5969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96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9C496C8-34DE-4471-A0A6-537F5F7E4AE1}"/>
                </a:ext>
              </a:extLst>
            </p:cNvPr>
            <p:cNvCxnSpPr>
              <a:cxnSpLocks/>
            </p:cNvCxnSpPr>
            <p:nvPr/>
          </p:nvCxnSpPr>
          <p:spPr>
            <a:xfrm>
              <a:off x="2164333" y="5286517"/>
              <a:ext cx="2835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F28F71E-3B44-412B-8DFD-EEA0217419B0}"/>
                </a:ext>
              </a:extLst>
            </p:cNvPr>
            <p:cNvSpPr/>
            <p:nvPr/>
          </p:nvSpPr>
          <p:spPr>
            <a:xfrm>
              <a:off x="2550920" y="4996101"/>
              <a:ext cx="331813" cy="556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>
                  <a:solidFill>
                    <a:srgbClr val="222222"/>
                  </a:solidFill>
                  <a:ea typeface="Tuffy" panose="020B0603060100000000" pitchFamily="34" charset="0"/>
                  <a:cs typeface="Arial" panose="020B0604020202020204" pitchFamily="34" charset="0"/>
                </a:rPr>
                <a:t>o</a:t>
              </a:r>
              <a:endParaRPr lang="en-GB" b="1" dirty="0">
                <a:ea typeface="Tuffy" panose="020B0603060100000000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1252633-9D34-4BCF-B0C4-511C9F943F00}"/>
                </a:ext>
              </a:extLst>
            </p:cNvPr>
            <p:cNvSpPr txBox="1"/>
            <p:nvPr/>
          </p:nvSpPr>
          <p:spPr>
            <a:xfrm>
              <a:off x="2993008" y="4793904"/>
              <a:ext cx="2123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1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55F3E83-EC04-4938-867C-0B523A2431CF}"/>
                </a:ext>
              </a:extLst>
            </p:cNvPr>
            <p:cNvSpPr txBox="1"/>
            <p:nvPr/>
          </p:nvSpPr>
          <p:spPr>
            <a:xfrm>
              <a:off x="2993008" y="5157640"/>
              <a:ext cx="212378" cy="602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4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B8FBA84-FC18-4D3E-922C-9C3A7A15DAE5}"/>
                </a:ext>
              </a:extLst>
            </p:cNvPr>
            <p:cNvCxnSpPr/>
            <p:nvPr/>
          </p:nvCxnSpPr>
          <p:spPr>
            <a:xfrm>
              <a:off x="2993007" y="5279349"/>
              <a:ext cx="21237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E7B3164-078C-4CFD-B434-8710F9051702}"/>
                </a:ext>
              </a:extLst>
            </p:cNvPr>
            <p:cNvCxnSpPr>
              <a:cxnSpLocks/>
            </p:cNvCxnSpPr>
            <p:nvPr/>
          </p:nvCxnSpPr>
          <p:spPr>
            <a:xfrm>
              <a:off x="1561085" y="5287733"/>
              <a:ext cx="2835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B3EFD368-BF91-4D86-9709-F61394CA610F}"/>
              </a:ext>
            </a:extLst>
          </p:cNvPr>
          <p:cNvGrpSpPr/>
          <p:nvPr/>
        </p:nvGrpSpPr>
        <p:grpSpPr>
          <a:xfrm>
            <a:off x="3273425" y="2574588"/>
            <a:ext cx="2597150" cy="1902168"/>
            <a:chOff x="3246921" y="2958897"/>
            <a:chExt cx="2597150" cy="1902168"/>
          </a:xfrm>
        </p:grpSpPr>
        <p:sp>
          <p:nvSpPr>
            <p:cNvPr id="2" name="Bocadillo nube: nube 1">
              <a:extLst>
                <a:ext uri="{FF2B5EF4-FFF2-40B4-BE49-F238E27FC236}">
                  <a16:creationId xmlns:a16="http://schemas.microsoft.com/office/drawing/2014/main" id="{68413669-002D-4C6B-BDFB-1615A0FDF1CA}"/>
                </a:ext>
              </a:extLst>
            </p:cNvPr>
            <p:cNvSpPr/>
            <p:nvPr/>
          </p:nvSpPr>
          <p:spPr>
            <a:xfrm>
              <a:off x="3246921" y="2958897"/>
              <a:ext cx="2597150" cy="1902168"/>
            </a:xfrm>
            <a:prstGeom prst="cloudCallout">
              <a:avLst>
                <a:gd name="adj1" fmla="val 66932"/>
                <a:gd name="adj2" fmla="val 48290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63F460D-A801-48B8-BA10-00C5F4057178}"/>
                </a:ext>
              </a:extLst>
            </p:cNvPr>
            <p:cNvGrpSpPr/>
            <p:nvPr/>
          </p:nvGrpSpPr>
          <p:grpSpPr>
            <a:xfrm>
              <a:off x="3779485" y="3288137"/>
              <a:ext cx="1585029" cy="998256"/>
              <a:chOff x="3836337" y="2947659"/>
              <a:chExt cx="1514911" cy="95409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AABA4F-BA59-4202-BF33-65A2213669F4}"/>
                  </a:ext>
                </a:extLst>
              </p:cNvPr>
              <p:cNvSpPr txBox="1"/>
              <p:nvPr/>
            </p:nvSpPr>
            <p:spPr>
              <a:xfrm>
                <a:off x="3836337" y="2947659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?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BE3DBD-7440-42D9-B3C3-EEBB4795A791}"/>
                  </a:ext>
                </a:extLst>
              </p:cNvPr>
              <p:cNvSpPr txBox="1"/>
              <p:nvPr/>
            </p:nvSpPr>
            <p:spPr>
              <a:xfrm>
                <a:off x="3836337" y="3428999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?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9B43DA3-BCBA-410F-8F2A-163AD1E618E3}"/>
                  </a:ext>
                </a:extLst>
              </p:cNvPr>
              <p:cNvCxnSpPr/>
              <p:nvPr/>
            </p:nvCxnSpPr>
            <p:spPr>
              <a:xfrm>
                <a:off x="3836337" y="3489874"/>
                <a:ext cx="24551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2CD9714-F239-4F70-89CA-24144BE19DD8}"/>
                  </a:ext>
                </a:extLst>
              </p:cNvPr>
              <p:cNvSpPr txBox="1"/>
              <p:nvPr/>
            </p:nvSpPr>
            <p:spPr>
              <a:xfrm>
                <a:off x="4487425" y="2947659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?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C98495-8C3D-4047-8B87-D803DDFDC062}"/>
                  </a:ext>
                </a:extLst>
              </p:cNvPr>
              <p:cNvSpPr txBox="1"/>
              <p:nvPr/>
            </p:nvSpPr>
            <p:spPr>
              <a:xfrm>
                <a:off x="4487425" y="3429000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?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8B255C7-599A-493D-A985-B69D4B84176B}"/>
                  </a:ext>
                </a:extLst>
              </p:cNvPr>
              <p:cNvCxnSpPr/>
              <p:nvPr/>
            </p:nvCxnSpPr>
            <p:spPr>
              <a:xfrm>
                <a:off x="4487424" y="3489874"/>
                <a:ext cx="24551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519F25C-1125-42BD-8E69-3B78C27C5031}"/>
                  </a:ext>
                </a:extLst>
              </p:cNvPr>
              <p:cNvSpPr/>
              <p:nvPr/>
            </p:nvSpPr>
            <p:spPr>
              <a:xfrm>
                <a:off x="4152179" y="3234261"/>
                <a:ext cx="257015" cy="427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222222"/>
                    </a:solidFill>
                    <a:ea typeface="Tuffy" panose="020B0603060100000000" pitchFamily="34" charset="0"/>
                    <a:cs typeface="Arial" panose="020B0604020202020204" pitchFamily="34" charset="0"/>
                  </a:rPr>
                  <a:t>×</a:t>
                </a:r>
                <a:endParaRPr lang="en-GB" sz="3200" dirty="0">
                  <a:ea typeface="Tuffy" panose="020B0603060100000000" pitchFamily="34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D7BF166-BB15-4364-8066-374CA49C24D6}"/>
                  </a:ext>
                </a:extLst>
              </p:cNvPr>
              <p:cNvSpPr/>
              <p:nvPr/>
            </p:nvSpPr>
            <p:spPr>
              <a:xfrm>
                <a:off x="4780797" y="3234261"/>
                <a:ext cx="312122" cy="427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222222"/>
                    </a:solidFill>
                    <a:ea typeface="Tuffy" panose="020B0603060100000000" pitchFamily="34" charset="0"/>
                    <a:cs typeface="Arial" panose="020B0604020202020204" pitchFamily="34" charset="0"/>
                  </a:rPr>
                  <a:t>=</a:t>
                </a:r>
                <a:endParaRPr lang="en-GB" sz="3200" dirty="0">
                  <a:ea typeface="Tuffy" panose="020B0603060100000000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DEC4E5-BA79-4A26-886A-64983C318559}"/>
                  </a:ext>
                </a:extLst>
              </p:cNvPr>
              <p:cNvSpPr txBox="1"/>
              <p:nvPr/>
            </p:nvSpPr>
            <p:spPr>
              <a:xfrm>
                <a:off x="5105733" y="2947659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1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345034-8023-4CA7-ADD6-AF2EAF2B876D}"/>
                  </a:ext>
                </a:extLst>
              </p:cNvPr>
              <p:cNvSpPr txBox="1"/>
              <p:nvPr/>
            </p:nvSpPr>
            <p:spPr>
              <a:xfrm>
                <a:off x="5105733" y="3429000"/>
                <a:ext cx="245515" cy="47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4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A1E07FC-7430-43F7-BF13-208DFC40336B}"/>
                  </a:ext>
                </a:extLst>
              </p:cNvPr>
              <p:cNvCxnSpPr/>
              <p:nvPr/>
            </p:nvCxnSpPr>
            <p:spPr>
              <a:xfrm>
                <a:off x="5105732" y="3489874"/>
                <a:ext cx="24551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4" name="Picture 2">
            <a:extLst>
              <a:ext uri="{FF2B5EF4-FFF2-40B4-BE49-F238E27FC236}">
                <a16:creationId xmlns:a16="http://schemas.microsoft.com/office/drawing/2014/main" id="{5F42D054-63A1-4C1D-A8D5-7AFCED87F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792" y="2635751"/>
            <a:ext cx="2597150" cy="421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13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77694-7149-4516-B32D-19E859C7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Vamos a practicar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C13CCB-B2C8-4F46-8598-D842CC24501B}"/>
              </a:ext>
            </a:extLst>
          </p:cNvPr>
          <p:cNvSpPr txBox="1"/>
          <p:nvPr/>
        </p:nvSpPr>
        <p:spPr>
          <a:xfrm>
            <a:off x="689389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3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9ADAA6-BFB9-4360-82F2-DDFA79A62DE1}"/>
              </a:ext>
            </a:extLst>
          </p:cNvPr>
          <p:cNvSpPr txBox="1"/>
          <p:nvPr/>
        </p:nvSpPr>
        <p:spPr>
          <a:xfrm>
            <a:off x="755650" y="1341438"/>
            <a:ext cx="7632700" cy="495108"/>
          </a:xfrm>
          <a:prstGeom prst="rect">
            <a:avLst/>
          </a:prstGeom>
          <a:solidFill>
            <a:srgbClr val="2DB6BC"/>
          </a:solidFill>
          <a:ln w="28575">
            <a:solidFill>
              <a:srgbClr val="2DB6BC"/>
            </a:solidFill>
          </a:ln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Realiza las siguientes multiplicaciones: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C540FC-D9C5-4B67-A1DC-37553605D907}"/>
              </a:ext>
            </a:extLst>
          </p:cNvPr>
          <p:cNvCxnSpPr/>
          <p:nvPr/>
        </p:nvCxnSpPr>
        <p:spPr>
          <a:xfrm>
            <a:off x="570119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F7D3EF9-3C80-4B37-975D-A6B640919C00}"/>
              </a:ext>
            </a:extLst>
          </p:cNvPr>
          <p:cNvSpPr txBox="1"/>
          <p:nvPr/>
        </p:nvSpPr>
        <p:spPr>
          <a:xfrm>
            <a:off x="636381" y="4098514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7</a:t>
            </a:r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810EFE-6A2F-4E61-9ED7-62B621B93995}"/>
              </a:ext>
            </a:extLst>
          </p:cNvPr>
          <p:cNvSpPr txBox="1"/>
          <p:nvPr/>
        </p:nvSpPr>
        <p:spPr>
          <a:xfrm>
            <a:off x="2140505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</a:t>
            </a:r>
            <a:endParaRPr lang="en-US" sz="40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5A6D78-115D-404B-9D37-AABCD405F9F0}"/>
              </a:ext>
            </a:extLst>
          </p:cNvPr>
          <p:cNvCxnSpPr/>
          <p:nvPr/>
        </p:nvCxnSpPr>
        <p:spPr>
          <a:xfrm>
            <a:off x="2041111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F9EFD8C-6CCE-45EB-B403-E94F715B2094}"/>
              </a:ext>
            </a:extLst>
          </p:cNvPr>
          <p:cNvSpPr txBox="1"/>
          <p:nvPr/>
        </p:nvSpPr>
        <p:spPr>
          <a:xfrm>
            <a:off x="2160381" y="4098514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5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75DFF1-BD2E-4D39-A7DA-D7009B147249}"/>
              </a:ext>
            </a:extLst>
          </p:cNvPr>
          <p:cNvSpPr txBox="1"/>
          <p:nvPr/>
        </p:nvSpPr>
        <p:spPr>
          <a:xfrm>
            <a:off x="1458016" y="3669305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x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FEC052-D98E-49A6-B292-9DDC2BA1F61A}"/>
              </a:ext>
            </a:extLst>
          </p:cNvPr>
          <p:cNvSpPr txBox="1"/>
          <p:nvPr/>
        </p:nvSpPr>
        <p:spPr>
          <a:xfrm>
            <a:off x="3021771" y="3638811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B01ACA-70D4-4DF5-8101-7088B2A76C4A}"/>
              </a:ext>
            </a:extLst>
          </p:cNvPr>
          <p:cNvSpPr txBox="1"/>
          <p:nvPr/>
        </p:nvSpPr>
        <p:spPr>
          <a:xfrm>
            <a:off x="3737386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3</a:t>
            </a:r>
            <a:endParaRPr lang="en-US" sz="4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E50B9F-55BE-4084-9F30-94C31773E00A}"/>
              </a:ext>
            </a:extLst>
          </p:cNvPr>
          <p:cNvCxnSpPr/>
          <p:nvPr/>
        </p:nvCxnSpPr>
        <p:spPr>
          <a:xfrm>
            <a:off x="3618116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6654BB-509E-46E3-A77A-1A5EEF8EA739}"/>
              </a:ext>
            </a:extLst>
          </p:cNvPr>
          <p:cNvSpPr txBox="1"/>
          <p:nvPr/>
        </p:nvSpPr>
        <p:spPr>
          <a:xfrm>
            <a:off x="3684378" y="4098514"/>
            <a:ext cx="901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35</a:t>
            </a:r>
            <a:endParaRPr lang="en-US" sz="4000" dirty="0"/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9EB82CCD-0D99-4CCC-9ED7-80C8A5DDB8DC}"/>
              </a:ext>
            </a:extLst>
          </p:cNvPr>
          <p:cNvSpPr/>
          <p:nvPr/>
        </p:nvSpPr>
        <p:spPr>
          <a:xfrm rot="16200000">
            <a:off x="1429513" y="2530359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460FC7-692A-4A5B-A2BE-4BC147DAE093}"/>
              </a:ext>
            </a:extLst>
          </p:cNvPr>
          <p:cNvSpPr txBox="1"/>
          <p:nvPr/>
        </p:nvSpPr>
        <p:spPr>
          <a:xfrm>
            <a:off x="930559" y="2365906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numeradores</a:t>
            </a:r>
            <a:endParaRPr lang="en-US" sz="4000" dirty="0"/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9EDBC6CA-B176-4BF6-A143-0EEBD05CD163}"/>
              </a:ext>
            </a:extLst>
          </p:cNvPr>
          <p:cNvSpPr/>
          <p:nvPr/>
        </p:nvSpPr>
        <p:spPr>
          <a:xfrm rot="5400000" flipV="1">
            <a:off x="1429513" y="4287920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9302D3-CCE2-4297-B034-5EF69EA7AAF9}"/>
              </a:ext>
            </a:extLst>
          </p:cNvPr>
          <p:cNvSpPr txBox="1"/>
          <p:nvPr/>
        </p:nvSpPr>
        <p:spPr>
          <a:xfrm>
            <a:off x="782428" y="5227064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denominadores</a:t>
            </a:r>
            <a:endParaRPr lang="en-US" sz="4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529F48-6E83-49EC-932D-2D943D5C44DB}"/>
              </a:ext>
            </a:extLst>
          </p:cNvPr>
          <p:cNvSpPr txBox="1"/>
          <p:nvPr/>
        </p:nvSpPr>
        <p:spPr>
          <a:xfrm>
            <a:off x="4774011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2</a:t>
            </a:r>
            <a:endParaRPr lang="en-US" sz="400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53DA3F-9F10-4E07-8BA4-5F19A635F345}"/>
              </a:ext>
            </a:extLst>
          </p:cNvPr>
          <p:cNvCxnSpPr/>
          <p:nvPr/>
        </p:nvCxnSpPr>
        <p:spPr>
          <a:xfrm>
            <a:off x="4654741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3C7B4FB-5C9C-44DF-9B1A-B1F0F515FF7E}"/>
              </a:ext>
            </a:extLst>
          </p:cNvPr>
          <p:cNvSpPr txBox="1"/>
          <p:nvPr/>
        </p:nvSpPr>
        <p:spPr>
          <a:xfrm>
            <a:off x="4721003" y="4098514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3</a:t>
            </a:r>
            <a:endParaRPr lang="en-US" sz="4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5B11EF-6877-4A91-AA2F-6352CA3B87CA}"/>
              </a:ext>
            </a:extLst>
          </p:cNvPr>
          <p:cNvSpPr txBox="1"/>
          <p:nvPr/>
        </p:nvSpPr>
        <p:spPr>
          <a:xfrm>
            <a:off x="6225127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4</a:t>
            </a:r>
            <a:endParaRPr lang="en-US" sz="4000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51F5306-F365-4838-8E3F-F57D27826199}"/>
              </a:ext>
            </a:extLst>
          </p:cNvPr>
          <p:cNvCxnSpPr/>
          <p:nvPr/>
        </p:nvCxnSpPr>
        <p:spPr>
          <a:xfrm>
            <a:off x="6125733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B06ECA7-6F68-46A3-9ECA-C2BE83519C9C}"/>
              </a:ext>
            </a:extLst>
          </p:cNvPr>
          <p:cNvSpPr txBox="1"/>
          <p:nvPr/>
        </p:nvSpPr>
        <p:spPr>
          <a:xfrm>
            <a:off x="6245003" y="4098514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5</a:t>
            </a:r>
            <a:endParaRPr lang="en-US" sz="4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99496B-402D-4E60-903A-C76C2C6E18F7}"/>
              </a:ext>
            </a:extLst>
          </p:cNvPr>
          <p:cNvSpPr txBox="1"/>
          <p:nvPr/>
        </p:nvSpPr>
        <p:spPr>
          <a:xfrm>
            <a:off x="5542638" y="3669305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x</a:t>
            </a:r>
            <a:endParaRPr lang="en-US" sz="4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D0D3AB-0650-4CC6-AB4C-D67F508BFEBC}"/>
              </a:ext>
            </a:extLst>
          </p:cNvPr>
          <p:cNvSpPr txBox="1"/>
          <p:nvPr/>
        </p:nvSpPr>
        <p:spPr>
          <a:xfrm>
            <a:off x="7106393" y="3638811"/>
            <a:ext cx="357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=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71379B-1999-41FA-B75C-6B5743791197}"/>
              </a:ext>
            </a:extLst>
          </p:cNvPr>
          <p:cNvSpPr txBox="1"/>
          <p:nvPr/>
        </p:nvSpPr>
        <p:spPr>
          <a:xfrm>
            <a:off x="7822008" y="3389521"/>
            <a:ext cx="357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8</a:t>
            </a:r>
            <a:endParaRPr lang="en-US" sz="40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53170C6-E609-4793-870C-183100B670B6}"/>
              </a:ext>
            </a:extLst>
          </p:cNvPr>
          <p:cNvCxnSpPr/>
          <p:nvPr/>
        </p:nvCxnSpPr>
        <p:spPr>
          <a:xfrm>
            <a:off x="7702738" y="4097407"/>
            <a:ext cx="6361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F62FD7D-F617-41C8-8A6C-F115F9BE81EC}"/>
              </a:ext>
            </a:extLst>
          </p:cNvPr>
          <p:cNvSpPr txBox="1"/>
          <p:nvPr/>
        </p:nvSpPr>
        <p:spPr>
          <a:xfrm>
            <a:off x="7769000" y="4098514"/>
            <a:ext cx="901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4000" dirty="0"/>
              <a:t>15</a:t>
            </a:r>
            <a:endParaRPr lang="en-US" sz="4000" dirty="0"/>
          </a:p>
        </p:txBody>
      </p:sp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0936E52E-3460-40FD-96E5-EA80936E97CA}"/>
              </a:ext>
            </a:extLst>
          </p:cNvPr>
          <p:cNvSpPr/>
          <p:nvPr/>
        </p:nvSpPr>
        <p:spPr>
          <a:xfrm rot="16200000">
            <a:off x="5514135" y="2530359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6C9794-8B8A-4172-A67E-C7E7ADC2B1F6}"/>
              </a:ext>
            </a:extLst>
          </p:cNvPr>
          <p:cNvSpPr txBox="1"/>
          <p:nvPr/>
        </p:nvSpPr>
        <p:spPr>
          <a:xfrm>
            <a:off x="5015181" y="2365906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numeradores</a:t>
            </a:r>
            <a:endParaRPr lang="en-US" sz="4000" dirty="0"/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6FA072C9-7AB8-4E47-BE22-2EB741670F9E}"/>
              </a:ext>
            </a:extLst>
          </p:cNvPr>
          <p:cNvSpPr/>
          <p:nvPr/>
        </p:nvSpPr>
        <p:spPr>
          <a:xfrm rot="5400000" flipV="1">
            <a:off x="5514135" y="4287920"/>
            <a:ext cx="443950" cy="1415350"/>
          </a:xfrm>
          <a:prstGeom prst="curvedLeftArrow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209E06-F520-4408-BEB2-414FB2B07C02}"/>
              </a:ext>
            </a:extLst>
          </p:cNvPr>
          <p:cNvSpPr txBox="1"/>
          <p:nvPr/>
        </p:nvSpPr>
        <p:spPr>
          <a:xfrm>
            <a:off x="4867050" y="5227064"/>
            <a:ext cx="399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2400" dirty="0"/>
              <a:t>Multiplicar denominadores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7627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5" grpId="0"/>
      <p:bldP spid="15" grpId="1"/>
      <p:bldP spid="17" grpId="0"/>
      <p:bldP spid="17" grpId="1"/>
      <p:bldP spid="18" grpId="0" animBg="1"/>
      <p:bldP spid="18" grpId="1" animBg="1"/>
      <p:bldP spid="19" grpId="0"/>
      <p:bldP spid="19" grpId="1"/>
      <p:bldP spid="20" grpId="0" animBg="1"/>
      <p:bldP spid="20" grpId="1" animBg="1"/>
      <p:bldP spid="21" grpId="0"/>
      <p:bldP spid="21" grpId="1"/>
      <p:bldP spid="37" grpId="0"/>
      <p:bldP spid="37" grpId="1"/>
      <p:bldP spid="39" grpId="0"/>
      <p:bldP spid="39" grpId="1"/>
      <p:bldP spid="40" grpId="0"/>
      <p:bldP spid="40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7" grpId="0"/>
      <p:bldP spid="47" grpId="1"/>
      <p:bldP spid="48" grpId="0" animBg="1"/>
      <p:bldP spid="48" grpId="1" animBg="1"/>
      <p:bldP spid="49" grpId="0"/>
      <p:bldP spid="49" grpId="1"/>
      <p:bldP spid="50" grpId="0" animBg="1"/>
      <p:bldP spid="50" grpId="1" animBg="1"/>
      <p:bldP spid="51" grpId="0"/>
      <p:bldP spid="51" grpId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y PowerPoint Template" id="{D8821FCC-5609-4D2B-94A4-DB9C8C344581}" vid="{64831898-ACBB-4AB0-BC6A-2D4D1F7CE3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Mastery PowerPoint Template</Template>
  <TotalTime>273</TotalTime>
  <Words>356</Words>
  <Application>Microsoft Office PowerPoint</Application>
  <PresentationFormat>Presentación en pantalla (4:3)</PresentationFormat>
  <Paragraphs>181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Twinkl</vt:lpstr>
      <vt:lpstr>Arial</vt:lpstr>
      <vt:lpstr>Kalam</vt:lpstr>
      <vt:lpstr>Tuffy</vt:lpstr>
      <vt:lpstr>Cambria Math</vt:lpstr>
      <vt:lpstr>Calibri</vt:lpstr>
      <vt:lpstr>Office Theme</vt:lpstr>
      <vt:lpstr>Multiplicar fracciones</vt:lpstr>
      <vt:lpstr>Presentación de PowerPoint</vt:lpstr>
      <vt:lpstr>Presentación de PowerPoint</vt:lpstr>
      <vt:lpstr>Presentación de PowerPoint</vt:lpstr>
      <vt:lpstr>Presentación de PowerPoint</vt:lpstr>
      <vt:lpstr>Vamos a practicar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Tarjinder Momi</dc:creator>
  <cp:lastModifiedBy>LIA</cp:lastModifiedBy>
  <cp:revision>175</cp:revision>
  <dcterms:created xsi:type="dcterms:W3CDTF">2019-10-21T12:07:35Z</dcterms:created>
  <dcterms:modified xsi:type="dcterms:W3CDTF">2023-11-22T00:56:38Z</dcterms:modified>
</cp:coreProperties>
</file>