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816" r:id="rId3"/>
  </p:sldMasterIdLst>
  <p:notesMasterIdLst>
    <p:notesMasterId r:id="rId33"/>
  </p:notesMasterIdLst>
  <p:sldIdLst>
    <p:sldId id="361" r:id="rId4"/>
    <p:sldId id="346" r:id="rId5"/>
    <p:sldId id="382" r:id="rId6"/>
    <p:sldId id="364" r:id="rId7"/>
    <p:sldId id="393" r:id="rId8"/>
    <p:sldId id="394" r:id="rId9"/>
    <p:sldId id="370" r:id="rId10"/>
    <p:sldId id="373" r:id="rId11"/>
    <p:sldId id="368" r:id="rId12"/>
    <p:sldId id="374" r:id="rId13"/>
    <p:sldId id="396" r:id="rId14"/>
    <p:sldId id="377" r:id="rId15"/>
    <p:sldId id="383" r:id="rId16"/>
    <p:sldId id="380" r:id="rId17"/>
    <p:sldId id="384" r:id="rId18"/>
    <p:sldId id="386" r:id="rId19"/>
    <p:sldId id="379" r:id="rId20"/>
    <p:sldId id="397" r:id="rId21"/>
    <p:sldId id="385" r:id="rId22"/>
    <p:sldId id="387" r:id="rId23"/>
    <p:sldId id="378" r:id="rId24"/>
    <p:sldId id="388" r:id="rId25"/>
    <p:sldId id="381" r:id="rId26"/>
    <p:sldId id="389" r:id="rId27"/>
    <p:sldId id="357" r:id="rId28"/>
    <p:sldId id="395" r:id="rId29"/>
    <p:sldId id="398" r:id="rId30"/>
    <p:sldId id="399" r:id="rId31"/>
    <p:sldId id="39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PNY" initials="J" lastIdx="0" clrIdx="0">
    <p:extLst>
      <p:ext uri="{19B8F6BF-5375-455C-9EA6-DF929625EA0E}">
        <p15:presenceInfo xmlns:p15="http://schemas.microsoft.com/office/powerpoint/2012/main" userId="JPN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EB4"/>
    <a:srgbClr val="EDFB37"/>
    <a:srgbClr val="CC99FF"/>
    <a:srgbClr val="FFCCFF"/>
    <a:srgbClr val="F145D0"/>
    <a:srgbClr val="0000FF"/>
    <a:srgbClr val="CBFCFD"/>
    <a:srgbClr val="66CCFF"/>
    <a:srgbClr val="FF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4660"/>
  </p:normalViewPr>
  <p:slideViewPr>
    <p:cSldViewPr>
      <p:cViewPr varScale="1">
        <p:scale>
          <a:sx n="68" d="100"/>
          <a:sy n="68" d="100"/>
        </p:scale>
        <p:origin x="15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461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146133-C2C6-42E5-9F03-188AA2A4A1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476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146133-C2C6-42E5-9F03-188AA2A4A1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36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146133-C2C6-42E5-9F03-188AA2A4A1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70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146133-C2C6-42E5-9F03-188AA2A4A1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90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146133-C2C6-42E5-9F03-188AA2A4A1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656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146133-C2C6-42E5-9F03-188AA2A4A1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22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05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4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8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0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3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9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4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8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50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2"/>
          <p:cNvSpPr>
            <a:spLocks noChangeArrowheads="1"/>
          </p:cNvSpPr>
          <p:nvPr userDrawn="1"/>
        </p:nvSpPr>
        <p:spPr bwMode="auto">
          <a:xfrm>
            <a:off x="4405312" y="5245100"/>
            <a:ext cx="244475" cy="1279525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13"/>
          <p:cNvSpPr>
            <a:spLocks noChangeArrowheads="1"/>
          </p:cNvSpPr>
          <p:nvPr userDrawn="1"/>
        </p:nvSpPr>
        <p:spPr bwMode="auto">
          <a:xfrm>
            <a:off x="4586287" y="5245100"/>
            <a:ext cx="442913" cy="1279525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14"/>
          <p:cNvSpPr>
            <a:spLocks noChangeArrowheads="1"/>
          </p:cNvSpPr>
          <p:nvPr userDrawn="1"/>
        </p:nvSpPr>
        <p:spPr bwMode="auto">
          <a:xfrm>
            <a:off x="5029200" y="5245100"/>
            <a:ext cx="4124326" cy="127952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345435"/>
            <a:ext cx="7772400" cy="521965"/>
          </a:xfrm>
        </p:spPr>
        <p:txBody>
          <a:bodyPr/>
          <a:lstStyle>
            <a:lvl1pPr algn="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5930900"/>
            <a:ext cx="6400800" cy="62230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12412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591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811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22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43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073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99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11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019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882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23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1914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567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76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4793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928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9433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8692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433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2637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7827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49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4/24/2022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3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8620125" y="1"/>
            <a:ext cx="533400" cy="1371600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7799388" y="1"/>
            <a:ext cx="960438" cy="1371600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0" y="1"/>
            <a:ext cx="7837488" cy="13716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6A866-0A23-491F-85A5-D120BEBA0BC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4C93B1-FCDD-4EE2-9D2A-962769FD0B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icrosoft Sans Serif" pitchFamily="34" charset="0"/>
                <a:ea typeface="+mn-ea"/>
                <a:cs typeface="Microsoft Sans Serif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icrosoft Sans Serif" pitchFamily="34" charset="0"/>
              <a:ea typeface="+mn-ea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66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Microsoft Sans Serif" pitchFamily="34" charset="0"/>
          <a:ea typeface="+mj-ea"/>
          <a:cs typeface="Microsoft Sans Serif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6B7A0F-5B99-4F35-9BDD-321CD3C098F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B3369-7666-44EB-AEA9-5FA9440DB4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62626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62626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1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9.jpeg"/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12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1.wdp"/><Relationship Id="rId5" Type="http://schemas.openxmlformats.org/officeDocument/2006/relationships/image" Target="../media/image14.png"/><Relationship Id="rId10" Type="http://schemas.openxmlformats.org/officeDocument/2006/relationships/image" Target="../media/image17.jpe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295400"/>
            <a:ext cx="1285875" cy="1210235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ACB0A82-D310-41EB-9B53-6DD0F33F3464}"/>
              </a:ext>
            </a:extLst>
          </p:cNvPr>
          <p:cNvSpPr txBox="1"/>
          <p:nvPr/>
        </p:nvSpPr>
        <p:spPr>
          <a:xfrm>
            <a:off x="2819400" y="5011341"/>
            <a:ext cx="6343357" cy="1846659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800" dirty="0">
                <a:latin typeface="Comic Sans MS" panose="030F0702030302020204" pitchFamily="66" charset="0"/>
              </a:rPr>
              <a:t>LEYENDO CON MI PROFE.</a:t>
            </a:r>
          </a:p>
          <a:p>
            <a:pPr algn="ctr"/>
            <a:r>
              <a:rPr lang="es-ES" sz="3800" dirty="0">
                <a:latin typeface="Comic Sans MS" panose="030F0702030302020204" pitchFamily="66" charset="0"/>
              </a:rPr>
              <a:t>GRADO: TERCERO </a:t>
            </a:r>
          </a:p>
          <a:p>
            <a:pPr algn="ctr"/>
            <a:r>
              <a:rPr lang="es-ES" sz="3800" dirty="0">
                <a:latin typeface="Comic Sans MS" panose="030F0702030302020204" pitchFamily="66" charset="0"/>
              </a:rPr>
              <a:t>SEDE D.</a:t>
            </a:r>
            <a:endParaRPr lang="es-CO" sz="3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390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04800" y="1600200"/>
            <a:ext cx="7696200" cy="106680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r>
              <a:rPr lang="es-ES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 LUGAR MAS BONITO DEL MUNDO</a:t>
            </a:r>
            <a:endParaRPr lang="en-US" b="1" dirty="0">
              <a:ln w="38100">
                <a:solidFill>
                  <a:srgbClr val="FF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-152400" y="2982845"/>
            <a:ext cx="7924800" cy="190500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rmAutofit fontScale="25000" lnSpcReduction="20000"/>
          </a:bodyPr>
          <a:lstStyle/>
          <a:p>
            <a:pPr algn="l"/>
            <a:r>
              <a:rPr lang="es-ES" sz="1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	</a:t>
            </a:r>
            <a:r>
              <a:rPr lang="es-ES" sz="12000" b="1" dirty="0" err="1">
                <a:solidFill>
                  <a:srgbClr val="000099"/>
                </a:solidFill>
                <a:latin typeface="Comic Sans MS" panose="030F0702030302020204" pitchFamily="66" charset="0"/>
              </a:rPr>
              <a:t>By</a:t>
            </a:r>
            <a:r>
              <a:rPr lang="es-ES" sz="1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: Ann Cameron</a:t>
            </a:r>
            <a:br>
              <a:rPr lang="es-ES" sz="12000" b="1" dirty="0">
                <a:solidFill>
                  <a:srgbClr val="000099"/>
                </a:solidFill>
                <a:latin typeface="Comic Sans MS" panose="030F0702030302020204" pitchFamily="66" charset="0"/>
              </a:rPr>
            </a:br>
            <a:endParaRPr lang="es-ES" sz="120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pPr lvl="1" algn="l"/>
            <a:r>
              <a:rPr lang="es-ES" sz="1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	QUINTO Y SEXTO CAPITULO</a:t>
            </a:r>
            <a:br>
              <a:rPr lang="es-ES" sz="12000" b="1" dirty="0">
                <a:solidFill>
                  <a:srgbClr val="000099"/>
                </a:solidFill>
                <a:latin typeface="Comic Sans MS" panose="030F0702030302020204" pitchFamily="66" charset="0"/>
              </a:rPr>
            </a:br>
            <a:endParaRPr lang="es-ES" sz="120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ES" sz="1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	CHAPTER </a:t>
            </a:r>
            <a:r>
              <a:rPr lang="es-CO" sz="1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FIVE AND SIX</a:t>
            </a:r>
          </a:p>
          <a:p>
            <a:endParaRPr lang="en-US" sz="51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l">
              <a:defRPr/>
            </a:pPr>
            <a:endParaRPr lang="en-US" dirty="0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12818"/>
            <a:ext cx="924404" cy="870027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-838200" y="609601"/>
            <a:ext cx="11353800" cy="100965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br>
              <a:rPr lang="es-CO" sz="33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br>
              <a:rPr lang="es-CO" sz="33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s-CO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RECORDEMOS LO SUCEDIDO EN</a:t>
            </a:r>
            <a:br>
              <a:rPr lang="es-CO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s-CO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CAPÍTULOS ANTERIORES.</a:t>
            </a:r>
            <a:br>
              <a:rPr lang="en-US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b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br>
              <a:rPr lang="es-CO" dirty="0"/>
            </a:b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1619251"/>
            <a:ext cx="6858000" cy="1428749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3029"/>
            <a:ext cx="851458" cy="801372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Rectángulo 1"/>
          <p:cNvSpPr/>
          <p:nvPr/>
        </p:nvSpPr>
        <p:spPr>
          <a:xfrm>
            <a:off x="1143000" y="1304926"/>
            <a:ext cx="7315199" cy="5476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300" b="1" dirty="0">
                <a:latin typeface="Comic Sans MS" panose="030F0702030302020204" pitchFamily="66" charset="0"/>
              </a:rPr>
              <a:t>Juan vivía en San Pablo un pueblito de Guatemala. </a:t>
            </a:r>
            <a:endParaRPr lang="en-US" sz="2300" b="1" dirty="0">
              <a:latin typeface="Comic Sans MS" panose="030F0702030302020204" pitchFamily="66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300" b="1" dirty="0">
                <a:latin typeface="Comic Sans MS" panose="030F0702030302020204" pitchFamily="66" charset="0"/>
              </a:rPr>
              <a:t>Le gustaba en las noches bajar a la orilla del lago, a mirar las luces de las lanchas y de los pueblos vecinos que se reflejaban en el lago.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300" b="1" dirty="0">
              <a:latin typeface="Comic Sans MS" panose="030F0702030302020204" pitchFamily="66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300" b="1" dirty="0">
                <a:latin typeface="Comic Sans MS" panose="030F0702030302020204" pitchFamily="66" charset="0"/>
              </a:rPr>
              <a:t>El padre de Juan se marchó y los dejó solos.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s-CO" sz="2300" b="1" dirty="0">
                <a:latin typeface="Comic Sans MS" panose="030F0702030302020204" pitchFamily="66" charset="0"/>
              </a:rPr>
              <a:t> </a:t>
            </a:r>
            <a:endParaRPr lang="en-US" sz="2300" b="1" dirty="0">
              <a:latin typeface="Comic Sans MS" panose="030F0702030302020204" pitchFamily="66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300" b="1" dirty="0">
                <a:latin typeface="Comic Sans MS" panose="030F0702030302020204" pitchFamily="66" charset="0"/>
              </a:rPr>
              <a:t>Juan y su madre, se fueron a vivir a casa de la abuela. 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en-US" sz="2300" b="1" dirty="0">
              <a:latin typeface="Comic Sans MS" panose="030F0702030302020204" pitchFamily="66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O" sz="2300" b="1" dirty="0">
                <a:latin typeface="Comic Sans MS" panose="030F0702030302020204" pitchFamily="66" charset="0"/>
              </a:rPr>
              <a:t>La madre de Juan, se consiguió un amigo y se fue a vivir con él, dejando a Juan muy triste donde la abuela.</a:t>
            </a:r>
            <a:endParaRPr lang="en-US" sz="23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705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2362200"/>
            <a:ext cx="5105400" cy="6858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013383" cy="953772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1905000" y="180535"/>
            <a:ext cx="67056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300" dirty="0">
                <a:latin typeface="Comic Sans MS" panose="030F0702030302020204" pitchFamily="66" charset="0"/>
              </a:rPr>
              <a:t>•</a:t>
            </a:r>
            <a:r>
              <a:rPr lang="es-MX" sz="2300" b="1" dirty="0">
                <a:latin typeface="Comic Sans MS" panose="030F0702030302020204" pitchFamily="66" charset="0"/>
              </a:rPr>
              <a:t>La mamá y el padrastro de Juan se llevaron la cama, dejándolo sin donde dormir.</a:t>
            </a:r>
          </a:p>
          <a:p>
            <a:endParaRPr lang="es-MX" sz="2300" b="1" dirty="0">
              <a:latin typeface="Comic Sans MS" panose="030F0702030302020204" pitchFamily="66" charset="0"/>
            </a:endParaRPr>
          </a:p>
          <a:p>
            <a:r>
              <a:rPr lang="es-MX" sz="2300" b="1" dirty="0">
                <a:latin typeface="Comic Sans MS" panose="030F0702030302020204" pitchFamily="66" charset="0"/>
              </a:rPr>
              <a:t>•La abuela no lo deja dormir con ella, le arma una cama con sacos de arroz.</a:t>
            </a:r>
          </a:p>
          <a:p>
            <a:endParaRPr lang="es-MX" sz="2300" b="1" dirty="0">
              <a:latin typeface="Comic Sans MS" panose="030F0702030302020204" pitchFamily="66" charset="0"/>
            </a:endParaRPr>
          </a:p>
          <a:p>
            <a:r>
              <a:rPr lang="es-MX" sz="2300" b="1" dirty="0">
                <a:latin typeface="Comic Sans MS" panose="030F0702030302020204" pitchFamily="66" charset="0"/>
              </a:rPr>
              <a:t>•Juan, le ayuda a la abuela a vender arroz con leche en la plaza.</a:t>
            </a:r>
          </a:p>
          <a:p>
            <a:endParaRPr lang="es-MX" sz="2300" b="1" dirty="0">
              <a:latin typeface="Comic Sans MS" panose="030F0702030302020204" pitchFamily="66" charset="0"/>
            </a:endParaRPr>
          </a:p>
          <a:p>
            <a:r>
              <a:rPr lang="es-MX" sz="2300" b="1" dirty="0">
                <a:latin typeface="Comic Sans MS" panose="030F0702030302020204" pitchFamily="66" charset="0"/>
              </a:rPr>
              <a:t>•Luego, la abuela, le compra una caja para lustrar zapatos y le enseña.</a:t>
            </a:r>
          </a:p>
          <a:p>
            <a:endParaRPr lang="es-MX" sz="2300" b="1" dirty="0">
              <a:latin typeface="Comic Sans MS" panose="030F0702030302020204" pitchFamily="66" charset="0"/>
            </a:endParaRPr>
          </a:p>
          <a:p>
            <a:r>
              <a:rPr lang="es-MX" sz="2300" b="1" dirty="0">
                <a:latin typeface="Comic Sans MS" panose="030F0702030302020204" pitchFamily="66" charset="0"/>
              </a:rPr>
              <a:t>     •Juan, ve pasar los niños a la escuela y                                                                                                                       siente el deseo de ir a estudiar.</a:t>
            </a:r>
          </a:p>
        </p:txBody>
      </p:sp>
    </p:spTree>
    <p:extLst>
      <p:ext uri="{BB962C8B-B14F-4D97-AF65-F5344CB8AC3E}">
        <p14:creationId xmlns:p14="http://schemas.microsoft.com/office/powerpoint/2010/main" val="149809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2362200"/>
            <a:ext cx="5105400" cy="6858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013383" cy="953772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1295400" y="350609"/>
            <a:ext cx="7391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200" b="1" dirty="0">
              <a:latin typeface="Comic Sans MS" panose="030F0702030302020204" pitchFamily="66" charset="0"/>
            </a:endParaRPr>
          </a:p>
          <a:p>
            <a:r>
              <a:rPr lang="es-MX" sz="2300" b="1" dirty="0">
                <a:latin typeface="Comic Sans MS" panose="030F0702030302020204" pitchFamily="66" charset="0"/>
              </a:rPr>
              <a:t>•Inicia, aprendiendo a leer los letreros de los carteles, que había al frente donde trabajaba lustrando zapatos.</a:t>
            </a:r>
          </a:p>
          <a:p>
            <a:endParaRPr lang="es-MX" sz="2300" b="1" dirty="0">
              <a:latin typeface="Comic Sans MS" panose="030F0702030302020204" pitchFamily="66" charset="0"/>
            </a:endParaRPr>
          </a:p>
          <a:p>
            <a:r>
              <a:rPr lang="es-MX" sz="2300" b="1" dirty="0">
                <a:latin typeface="Comic Sans MS" panose="030F0702030302020204" pitchFamily="66" charset="0"/>
              </a:rPr>
              <a:t>•Juan, decide hablar con la abuela, para que lo ponga a</a:t>
            </a:r>
            <a:r>
              <a:rPr lang="es-MX" sz="2300" dirty="0">
                <a:latin typeface="Comic Sans MS" panose="030F0702030302020204" pitchFamily="66" charset="0"/>
              </a:rPr>
              <a:t> </a:t>
            </a:r>
            <a:r>
              <a:rPr lang="es-MX" sz="2300" b="1" dirty="0">
                <a:latin typeface="Comic Sans MS" panose="030F0702030302020204" pitchFamily="66" charset="0"/>
              </a:rPr>
              <a:t>estudiar.</a:t>
            </a:r>
          </a:p>
        </p:txBody>
      </p:sp>
    </p:spTree>
    <p:extLst>
      <p:ext uri="{BB962C8B-B14F-4D97-AF65-F5344CB8AC3E}">
        <p14:creationId xmlns:p14="http://schemas.microsoft.com/office/powerpoint/2010/main" val="364895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533400"/>
            <a:ext cx="8991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OBSERVA DETENIDAMENTE</a:t>
            </a:r>
            <a:br>
              <a:rPr lang="es-ES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es-ES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ESTAS IMÁGENES.</a:t>
            </a:r>
            <a:endParaRPr lang="en-US" sz="4000" b="1" dirty="0">
              <a:ln w="38100">
                <a:solidFill>
                  <a:srgbClr val="FF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3"/>
          <a:srcRect l="12390" t="41500" r="37882" b="15142"/>
          <a:stretch/>
        </p:blipFill>
        <p:spPr bwMode="auto">
          <a:xfrm>
            <a:off x="838200" y="2286001"/>
            <a:ext cx="3895725" cy="3200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4"/>
          <a:srcRect l="12051" t="36179" r="37711" b="16839"/>
          <a:stretch/>
        </p:blipFill>
        <p:spPr bwMode="auto">
          <a:xfrm>
            <a:off x="4705349" y="2286001"/>
            <a:ext cx="3752851" cy="3200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864123"/>
            <a:ext cx="851458" cy="801372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4610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371600" y="1524000"/>
            <a:ext cx="6400800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charset="0"/>
              <a:ea typeface="굴림" pitchFamily="34" charset="-127"/>
              <a:cs typeface="+mn-cs"/>
            </a:endParaRPr>
          </a:p>
        </p:txBody>
      </p:sp>
      <p:sp>
        <p:nvSpPr>
          <p:cNvPr id="23" name="AutoShape 68"/>
          <p:cNvSpPr>
            <a:spLocks noChangeArrowheads="1"/>
          </p:cNvSpPr>
          <p:nvPr/>
        </p:nvSpPr>
        <p:spPr bwMode="gray">
          <a:xfrm>
            <a:off x="1295400" y="533400"/>
            <a:ext cx="6696075" cy="635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sz="36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+mj-cs"/>
              </a:rPr>
              <a:t>CAPÍTULO CINCO- CHAPTER FIVE</a:t>
            </a:r>
          </a:p>
          <a:p>
            <a:pPr algn="ctr"/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857250" y="1168400"/>
            <a:ext cx="7429500" cy="5003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es-CO" sz="2800" dirty="0"/>
          </a:p>
          <a:p>
            <a:pPr algn="just"/>
            <a:endParaRPr lang="es-CO" sz="2600" b="1" dirty="0">
              <a:latin typeface="Comic Sans MS" panose="030F0702030302020204" pitchFamily="66" charset="0"/>
            </a:endParaRP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A la mañana siguiente, cuando me vestí, no me puse mi ropa de limpiabotas, sino mi ropa más limpia y antes de que empezase la escuela, la abuela y yo fuimos a ver a la maestra de primero, doña Irene. -Quiero entrar en la escuela -le dije.</a:t>
            </a:r>
            <a:r>
              <a:rPr lang="en-US" sz="2600" b="1" dirty="0">
                <a:latin typeface="Comic Sans MS" panose="030F0702030302020204" pitchFamily="66" charset="0"/>
              </a:rPr>
              <a:t>-</a:t>
            </a:r>
            <a:r>
              <a:rPr lang="es-CO" sz="2600" b="1" dirty="0">
                <a:latin typeface="Comic Sans MS" panose="030F0702030302020204" pitchFamily="66" charset="0"/>
              </a:rPr>
              <a:t>¿Cuántos años tienes? -me preguntó.</a:t>
            </a:r>
            <a:endParaRPr lang="en-US" sz="2600" b="1" dirty="0">
              <a:latin typeface="Comic Sans MS" panose="030F0702030302020204" pitchFamily="66" charset="0"/>
            </a:endParaRP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-siete y medio. -Pues si, ya tienes edad, pero no puedes empezar ahora. Entrarás el próximo curso -dijo doña Irene.</a:t>
            </a:r>
            <a:endParaRPr lang="en-US" sz="2600" b="1" dirty="0">
              <a:latin typeface="Comic Sans MS" panose="030F0702030302020204" pitchFamily="66" charset="0"/>
            </a:endParaRPr>
          </a:p>
          <a:p>
            <a:endParaRPr lang="en-US" dirty="0"/>
          </a:p>
          <a:p>
            <a:pPr algn="ctr" defTabSz="685800"/>
            <a:endParaRPr lang="en-US" dirty="0"/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6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271" y="6127114"/>
            <a:ext cx="851458" cy="801372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020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371600" y="1524000"/>
            <a:ext cx="6400800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charset="0"/>
              <a:ea typeface="굴림" pitchFamily="34" charset="-127"/>
              <a:cs typeface="+mn-cs"/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876300" y="228600"/>
            <a:ext cx="6896100" cy="2590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es-CO" sz="3600" dirty="0">
              <a:solidFill>
                <a:srgbClr val="000099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Me despidió con una sonrisa, y se puso a mirar unos papeles que tenía en la mesa.</a:t>
            </a:r>
            <a:endParaRPr lang="en-US" sz="2600" b="1" dirty="0">
              <a:latin typeface="Comic Sans MS" panose="030F0702030302020204" pitchFamily="66" charset="0"/>
            </a:endParaRP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Mi abuela, no se movió. -Tiene grandes deseos de entrar en la escuela -dijo</a:t>
            </a:r>
            <a:endParaRPr lang="en-US" sz="2600" b="1" dirty="0">
              <a:latin typeface="Comic Sans MS" panose="030F0702030302020204" pitchFamily="66" charset="0"/>
            </a:endParaRPr>
          </a:p>
          <a:p>
            <a:endParaRPr lang="en-US" dirty="0"/>
          </a:p>
          <a:p>
            <a:pPr algn="ctr" defTabSz="685800"/>
            <a:endParaRPr lang="en-US" dirty="0"/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791200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ectángulo redondeado 5"/>
          <p:cNvSpPr/>
          <p:nvPr/>
        </p:nvSpPr>
        <p:spPr>
          <a:xfrm>
            <a:off x="1104900" y="3124199"/>
            <a:ext cx="6667500" cy="23343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endParaRPr lang="en-US" sz="3600" b="1" dirty="0">
              <a:latin typeface="Comic Sans MS" panose="030F0702030302020204" pitchFamily="66" charset="0"/>
            </a:endParaRPr>
          </a:p>
          <a:p>
            <a:pPr algn="ctr" defTabSz="685800"/>
            <a:r>
              <a:rPr lang="es-CO" sz="3000" b="1" dirty="0">
                <a:latin typeface="Comic Sans MS" panose="030F0702030302020204" pitchFamily="66" charset="0"/>
              </a:rPr>
              <a:t>¿Qué opinas de la actitud de la  maestra ante la insistencia de la abuela para que Juan estudiara en la escuela?</a:t>
            </a:r>
            <a:endParaRPr lang="en-US" sz="3000" b="1" dirty="0">
              <a:latin typeface="Comic Sans MS" panose="030F0702030302020204" pitchFamily="66" charset="0"/>
            </a:endParaRPr>
          </a:p>
          <a:p>
            <a:pPr algn="ctr" defTabSz="6858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63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81745" y="1828800"/>
            <a:ext cx="5105400" cy="70485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s-CO" dirty="0"/>
            </a:b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57200"/>
            <a:ext cx="6553200" cy="354330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algn="l"/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Doña Irene levantó los ojos educadamente y la miró como para reprocharle, que no se hubiese enterado de lo que había dicho y que no nos hubiéramos retirado ya. -Tiene un retraso de tres meses. Los otros chicos están ya estudiando aritmética.</a:t>
            </a:r>
            <a:endParaRPr lang="en-US" sz="2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-¡Mi nieto sabe ya aritmética, ha trabajado conmigo en el mercado!</a:t>
            </a:r>
            <a:endParaRPr lang="en-US" sz="2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-Los otros ya empiezan a leer un poco -dijo doña Irene-.</a:t>
            </a:r>
            <a:endParaRPr lang="en-US" sz="2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Este chico nunca podrá alcanzarlos.</a:t>
            </a:r>
            <a:endParaRPr lang="en-US" sz="2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defRPr/>
            </a:pPr>
            <a:endParaRPr lang="es-CO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</p:txBody>
      </p:sp>
      <p:pic>
        <p:nvPicPr>
          <p:cNvPr id="7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36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897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881745" y="1828800"/>
            <a:ext cx="5105400" cy="70485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s-CO" dirty="0"/>
            </a:b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1" y="228600"/>
            <a:ext cx="6248400" cy="358140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algn="l"/>
            <a:r>
              <a:rPr lang="es-CO" sz="2500" dirty="0">
                <a:solidFill>
                  <a:srgbClr val="002060"/>
                </a:solidFill>
                <a:latin typeface="Comic Sans MS" panose="030F0702030302020204" pitchFamily="66" charset="0"/>
              </a:rPr>
              <a:t>-</a:t>
            </a:r>
            <a:r>
              <a:rPr lang="es-CO" sz="2500" b="1" dirty="0">
                <a:solidFill>
                  <a:schemeClr val="tx1"/>
                </a:solidFill>
                <a:latin typeface="Comic Sans MS" panose="030F0702030302020204" pitchFamily="66" charset="0"/>
              </a:rPr>
              <a:t>Está preparado para entrar en la escuela, les alcanzará -afirmó la abuela.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CO" sz="2500" b="1" dirty="0">
                <a:solidFill>
                  <a:schemeClr val="tx1"/>
                </a:solidFill>
                <a:latin typeface="Comic Sans MS" panose="030F0702030302020204" pitchFamily="66" charset="0"/>
              </a:rPr>
              <a:t>Doña Irene estaba seria y miraba a la abuela fijamente, como para hacerle comprender que era ella y no mi abuela, la que mandaba en la escuela.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CO" sz="2500" b="1" dirty="0">
                <a:solidFill>
                  <a:schemeClr val="tx1"/>
                </a:solidFill>
                <a:latin typeface="Comic Sans MS" panose="030F0702030302020204" pitchFamily="66" charset="0"/>
              </a:rPr>
              <a:t>-No -dijo doña Irene. 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CO" sz="2500" b="1" dirty="0">
                <a:solidFill>
                  <a:schemeClr val="tx1"/>
                </a:solidFill>
                <a:latin typeface="Comic Sans MS" panose="030F0702030302020204" pitchFamily="66" charset="0"/>
              </a:rPr>
              <a:t>-¡Yo sé leer! -Dije.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l"/>
            <a:r>
              <a:rPr lang="es-CO" sz="2500" b="1" dirty="0">
                <a:solidFill>
                  <a:schemeClr val="tx1"/>
                </a:solidFill>
                <a:latin typeface="Comic Sans MS" panose="030F0702030302020204" pitchFamily="66" charset="0"/>
              </a:rPr>
              <a:t>Saqué una página de periódico de mi bolsillo de atrás y empecé a leer en voz alta.</a:t>
            </a:r>
            <a:endParaRPr lang="en-US" sz="25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>
              <a:defRPr/>
            </a:pPr>
            <a:endParaRPr lang="es-CO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267" y="235226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CuadroTexto 1"/>
          <p:cNvSpPr txBox="1"/>
          <p:nvPr/>
        </p:nvSpPr>
        <p:spPr>
          <a:xfrm>
            <a:off x="139148" y="417443"/>
            <a:ext cx="1599597" cy="15170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¡Ten presente que el término aritmética se refiere a la matemáticas!</a:t>
            </a:r>
          </a:p>
        </p:txBody>
      </p:sp>
    </p:spTree>
    <p:extLst>
      <p:ext uri="{BB962C8B-B14F-4D97-AF65-F5344CB8AC3E}">
        <p14:creationId xmlns:p14="http://schemas.microsoft.com/office/powerpoint/2010/main" val="202411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267" y="235226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redondeado 4"/>
          <p:cNvSpPr/>
          <p:nvPr/>
        </p:nvSpPr>
        <p:spPr>
          <a:xfrm>
            <a:off x="2771379" y="2805468"/>
            <a:ext cx="5195888" cy="1447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dirty="0"/>
          </a:p>
          <a:p>
            <a:pPr algn="just"/>
            <a:r>
              <a:rPr lang="es-CO" sz="2200" b="1" dirty="0">
                <a:latin typeface="Comic Sans MS" panose="030F0702030302020204" pitchFamily="66" charset="0"/>
              </a:rPr>
              <a:t>¿Argumentas tus ideas, para que  sean escuchadas y respetadas?</a:t>
            </a:r>
            <a:endParaRPr lang="en-US" sz="2200" b="1" dirty="0">
              <a:latin typeface="Comic Sans MS" panose="030F0702030302020204" pitchFamily="66" charset="0"/>
            </a:endParaRPr>
          </a:p>
          <a:p>
            <a:pPr algn="ctr" defTabSz="685800"/>
            <a:endParaRPr lang="en-US" dirty="0"/>
          </a:p>
        </p:txBody>
      </p:sp>
      <p:sp>
        <p:nvSpPr>
          <p:cNvPr id="8" name="Rectángulo redondeado 7"/>
          <p:cNvSpPr/>
          <p:nvPr/>
        </p:nvSpPr>
        <p:spPr>
          <a:xfrm>
            <a:off x="838200" y="706357"/>
            <a:ext cx="5195888" cy="1447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dirty="0"/>
          </a:p>
          <a:p>
            <a:pPr algn="just"/>
            <a:r>
              <a:rPr lang="es-CO" sz="2200" b="1" dirty="0">
                <a:latin typeface="Comic Sans MS" panose="030F0702030302020204" pitchFamily="66" charset="0"/>
              </a:rPr>
              <a:t>¿Consideras que la actitud de Juan fue la correcta ante la negativa de la maestra para que él, ingresara a la escuela?</a:t>
            </a:r>
            <a:endParaRPr lang="en-US" sz="2200" b="1" dirty="0">
              <a:latin typeface="Comic Sans MS" panose="030F0702030302020204" pitchFamily="66" charset="0"/>
            </a:endParaRPr>
          </a:p>
          <a:p>
            <a:pPr algn="ctr" defTabSz="6858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431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524000" y="2286000"/>
            <a:ext cx="6400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460598"/>
            <a:ext cx="8686800" cy="707886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+mj-cs"/>
              </a:rPr>
              <a:t>CAPÍTULO SEIS- CHAPTER SIX</a:t>
            </a: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91" y="6042070"/>
            <a:ext cx="796637" cy="756295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168484"/>
            <a:ext cx="7924800" cy="449580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algn="just"/>
            <a:r>
              <a:rPr lang="es-CO" sz="2600" dirty="0">
                <a:solidFill>
                  <a:schemeClr val="tx1"/>
                </a:solidFill>
                <a:latin typeface="Comic Sans MS" panose="030F0702030302020204" pitchFamily="66" charset="0"/>
              </a:rPr>
              <a:t>-</a:t>
            </a:r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Doña Irene me miró muy sorprendida.</a:t>
            </a:r>
            <a:b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-Bueno en ese caso… -dijo.</a:t>
            </a:r>
            <a:b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Así que me admitieron en primero. Iba a la escuela desde las ocho de la mañana, hasta las dos de la tarde. Después, limpiaba zapatos.</a:t>
            </a:r>
            <a:b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Tenía dinero para comprar libros y cuadernos y todo lo demás que necesitaba, porque la abuela había guardado para mí, en una caja de hierro, todo lo que había ganado     como limpiabotas</a:t>
            </a:r>
            <a:r>
              <a:rPr lang="es-CO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.</a:t>
            </a:r>
            <a:br>
              <a:rPr lang="es-CO" sz="2200" b="1" dirty="0">
                <a:solidFill>
                  <a:srgbClr val="000099"/>
                </a:solidFill>
                <a:latin typeface="Comic Sans MS" panose="030F0702030302020204" pitchFamily="66" charset="0"/>
              </a:rPr>
            </a:br>
            <a:endParaRPr lang="en-US" sz="22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l"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6140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524000" y="2286000"/>
            <a:ext cx="6400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r>
              <a:rPr lang="es-MX" sz="1400" dirty="0">
                <a:solidFill>
                  <a:schemeClr val="tx1"/>
                </a:solidFill>
                <a:latin typeface="Arial" charset="0"/>
                <a:ea typeface="굴림" pitchFamily="34" charset="-127"/>
              </a:rPr>
              <a:t>Q</a:t>
            </a: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63" y="50704"/>
            <a:ext cx="796637" cy="756295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27363" y="217115"/>
            <a:ext cx="7620000" cy="413777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algn="just"/>
            <a:br>
              <a:rPr lang="es-CO" sz="22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Al cabo de dos meses, doña Irene, me dio una nota para que se la llevase a la abuela. Se la enseñé después de la cena y ella le pidió a mi tía que se la leyese, aunque yo le había dicho, que yo podría leérsela.</a:t>
            </a:r>
            <a:b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s-CO" sz="2600" b="1" dirty="0">
                <a:solidFill>
                  <a:schemeClr val="tx1"/>
                </a:solidFill>
                <a:latin typeface="Comic Sans MS" panose="030F0702030302020204" pitchFamily="66" charset="0"/>
              </a:rPr>
              <a:t>-No, Juan -me dijo la abuela-, habla de ti, así que no eres tú el que debe leerla.</a:t>
            </a:r>
            <a:br>
              <a:rPr lang="es-CO" sz="22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endParaRPr lang="en-US" sz="2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>
              <a:defRPr/>
            </a:pPr>
            <a:endParaRPr lang="en-US" sz="1800" dirty="0"/>
          </a:p>
        </p:txBody>
      </p:sp>
      <p:sp>
        <p:nvSpPr>
          <p:cNvPr id="6" name="Rectángulo redondeado 5"/>
          <p:cNvSpPr/>
          <p:nvPr/>
        </p:nvSpPr>
        <p:spPr>
          <a:xfrm>
            <a:off x="1520687" y="3733800"/>
            <a:ext cx="6400800" cy="1905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r>
              <a:rPr lang="es-MX" sz="3000" b="1" dirty="0">
                <a:latin typeface="Comic Sans MS" panose="030F0702030302020204" pitchFamily="66" charset="0"/>
              </a:rPr>
              <a:t>¿Qué le habrá mandado decir  en la nota doña Irene a la abuela de Juan?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217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28600" y="1295400"/>
            <a:ext cx="8763000" cy="495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536" y="27709"/>
            <a:ext cx="848755" cy="798828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381000" y="826537"/>
            <a:ext cx="7848600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800" b="1" dirty="0">
                <a:latin typeface="Comic Sans MS" panose="030F0702030302020204" pitchFamily="66" charset="0"/>
              </a:rPr>
              <a:t>La nota decía, que los maestros querían, si a la abuela le parecía bien, pasarme a segundo. Doña Irene decía, que nunca habían tenido un alumno como yo, que hubiera aprendido a leer solo antes de empezar a ir a la escuela. Decía que era una tragedia, que un alumno como yo tuviera que dejar los estudios y que si en algún momento mi abuela no pudiera seguir mandándome a la escuela, los maestros me costearían los estudios.</a:t>
            </a:r>
            <a:br>
              <a:rPr lang="es-CO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</a:br>
            <a:endParaRPr lang="en-US" sz="26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433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28600" y="1295400"/>
            <a:ext cx="8763000" cy="495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536" y="27709"/>
            <a:ext cx="848755" cy="798828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Rectángulo 2"/>
          <p:cNvSpPr/>
          <p:nvPr/>
        </p:nvSpPr>
        <p:spPr>
          <a:xfrm>
            <a:off x="203588" y="840462"/>
            <a:ext cx="878801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Cuando mi tía Tina dejó de leer, me miró como </a:t>
            </a: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si antes no me hubiera visto bien en su vida y como si quisiera descubrir ahora qué era lo que yo tenía de especial y no pudiera verlo, así que se rindió.</a:t>
            </a:r>
            <a:br>
              <a:rPr lang="es-CO" sz="26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-Bueno, pues enhorabuena -dijo.</a:t>
            </a:r>
            <a:br>
              <a:rPr lang="es-CO" sz="26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Pensé que la abuela también me iba a felicitar, pero lo que hizo fue echarse a llorar y abrazarme. Y dijo:</a:t>
            </a: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-Cuando yo tenía siete años, los maestros iban de casa en casa para apuntar a los niños en la escuela, pero al llegar a mi casa, no me vieron,    porque mis padres me habían escondido en la        leñera.</a:t>
            </a:r>
            <a:endParaRPr lang="en-US" sz="2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172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536" y="27709"/>
            <a:ext cx="848755" cy="798828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ectángulo redondeado 5"/>
          <p:cNvSpPr/>
          <p:nvPr/>
        </p:nvSpPr>
        <p:spPr>
          <a:xfrm>
            <a:off x="533400" y="423810"/>
            <a:ext cx="6553200" cy="21669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dirty="0"/>
          </a:p>
          <a:p>
            <a:pPr algn="ctr" defTabSz="685800"/>
            <a:r>
              <a:rPr lang="es-MX" sz="3200" b="1" dirty="0">
                <a:latin typeface="Comic Sans MS" panose="030F0702030302020204" pitchFamily="66" charset="0"/>
              </a:rPr>
              <a:t>¿Por qué los maestros querían promover a Juan al grado segundo?</a:t>
            </a:r>
          </a:p>
          <a:p>
            <a:pPr algn="ctr" defTabSz="685800"/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1371600" y="3124200"/>
            <a:ext cx="6895936" cy="21336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dirty="0"/>
          </a:p>
          <a:p>
            <a:pPr algn="ctr" defTabSz="685800"/>
            <a:r>
              <a:rPr lang="es-MX" sz="3000" b="1" dirty="0">
                <a:latin typeface="Comic Sans MS" panose="030F0702030302020204" pitchFamily="66" charset="0"/>
              </a:rPr>
              <a:t>¿Qué sentimiento expresó la abuela,  cuando  abrazó a Juan  y se puso a llorar</a:t>
            </a:r>
            <a:r>
              <a:rPr lang="es-MX" sz="3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?</a:t>
            </a:r>
          </a:p>
          <a:p>
            <a:pPr algn="ctr" defTabSz="6858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904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990600" y="1905000"/>
            <a:ext cx="7391400" cy="3581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927" y="5684772"/>
            <a:ext cx="809625" cy="762000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1" y="453531"/>
            <a:ext cx="907472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Yo, miraba por entre las rendijas de la madera y escuchaba. </a:t>
            </a: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Mis padres dijeron a los maestros que no tenían ningún hijo en edad escolar, ninguno. Lo hicieron porque temían, que si yo iba a la escuela, no aprendería a trabajar. Lo hicieron por mi bien, y yo no me quejé nunca, aunque siempre he sabido que fue un gran error.</a:t>
            </a:r>
            <a:br>
              <a:rPr lang="es-CO" sz="26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Se secó los ojos y me aseguró que me ayudaría, en mis estudios, incluso si yo llegaba a ir a la universidad de la capital. Mientras ella viviese, me ayudaría, siempre que yo hiciera todo lo posible por mi parte</a:t>
            </a:r>
            <a:r>
              <a:rPr lang="es-CO" sz="2600" b="1" dirty="0">
                <a:solidFill>
                  <a:srgbClr val="000099"/>
                </a:solidFill>
                <a:latin typeface="Comic Sans MS" panose="030F0702030302020204" pitchFamily="66" charset="0"/>
              </a:rPr>
              <a:t>. </a:t>
            </a:r>
            <a:br>
              <a:rPr lang="es-CO" sz="20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endParaRPr lang="en-US" sz="20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230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536" y="27709"/>
            <a:ext cx="848755" cy="798828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ectángulo redondeado 7"/>
          <p:cNvSpPr/>
          <p:nvPr/>
        </p:nvSpPr>
        <p:spPr>
          <a:xfrm>
            <a:off x="1066800" y="1752600"/>
            <a:ext cx="7391400" cy="2743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3600" dirty="0"/>
          </a:p>
          <a:p>
            <a:pPr algn="ctr" defTabSz="685800"/>
            <a:r>
              <a:rPr lang="es-MX" sz="3600" b="1" dirty="0">
                <a:latin typeface="Comic Sans MS" panose="030F0702030302020204" pitchFamily="66" charset="0"/>
              </a:rPr>
              <a:t>¿Qué sientes  ante la confesión que le ha realizado la abuela a Juan?</a:t>
            </a:r>
          </a:p>
          <a:p>
            <a:pPr algn="ctr" defTabSz="6858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53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990600" y="1905000"/>
            <a:ext cx="7391400" cy="3581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643" y="5933661"/>
            <a:ext cx="809625" cy="762000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152400" y="685800"/>
            <a:ext cx="8991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Me miró, como si yo ya fuera un hombre y me dijo que quizá a fuerza de estudiar, llegaría yo, algún día a descubrir por qué algunas personas eran pobres y otras ricas, y por qué algunos países eran ricos y otros pobres, porque ella había pensado mucho en ello y nunca había conseguido comprenderlo.</a:t>
            </a:r>
          </a:p>
          <a:p>
            <a:pPr algn="just"/>
            <a:r>
              <a:rPr lang="es-CO" sz="2600" b="1" dirty="0">
                <a:latin typeface="Comic Sans MS" panose="030F0702030302020204" pitchFamily="66" charset="0"/>
              </a:rPr>
              <a:t>Me sentí orgulloso, pero también algo asustado, porque la verdad era que había llegado casi por casualidad a aprender a leer yo solo, pero eso no significaba que yo fuera tan listo.</a:t>
            </a:r>
            <a:br>
              <a:rPr lang="es-CO" sz="20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endParaRPr lang="en-US" sz="20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9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28600" y="1295400"/>
            <a:ext cx="8763000" cy="495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536" y="27709"/>
            <a:ext cx="848755" cy="798828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ectángulo redondeado 5"/>
          <p:cNvSpPr/>
          <p:nvPr/>
        </p:nvSpPr>
        <p:spPr>
          <a:xfrm>
            <a:off x="228600" y="668695"/>
            <a:ext cx="6553200" cy="15356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r>
              <a:rPr lang="es-MX" sz="3000" b="1" dirty="0">
                <a:latin typeface="Comic Sans MS" panose="030F0702030302020204" pitchFamily="66" charset="0"/>
              </a:rPr>
              <a:t>¿Qué le prometió la abuela a Juan  con respecto a sus estudios?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1905000" y="2536934"/>
            <a:ext cx="6553200" cy="16118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r>
              <a:rPr lang="es-MX" sz="3000" b="1" dirty="0">
                <a:latin typeface="Comic Sans MS" panose="030F0702030302020204" pitchFamily="66" charset="0"/>
              </a:rPr>
              <a:t>¿Qué le dijo la abuela a Juan que podría descubrir  a lo largo de su estudio?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1333500" y="4481372"/>
            <a:ext cx="6553200" cy="17670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r>
              <a:rPr lang="es-MX" sz="3000" b="1" dirty="0">
                <a:latin typeface="Comic Sans MS" panose="030F0702030302020204" pitchFamily="66" charset="0"/>
              </a:rPr>
              <a:t>Juan aprendió a leer en la calle mientras trabajaba. ¿Consideras que es importante asistir a la escuela? 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28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524000" y="2286000"/>
            <a:ext cx="6400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52400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381000" y="304800"/>
            <a:ext cx="836295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s-CO" sz="26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Le dije a la abuela:</a:t>
            </a:r>
            <a:br>
              <a:rPr lang="es-CO" sz="26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-A lo mejor, no soy siempre capaz de hacer algo fuera de lo corriente.</a:t>
            </a:r>
            <a:br>
              <a:rPr lang="es-CO" sz="26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No, tienes que hacer siempre cosas fuera de lo corriente; lo que tienes que hacer es hacerlo todo de la mejor manera que puedas, eso es todo. Estaba satisfecho de mí mismo, pero no estaba seguro de si me iba a gustar hacerlo todo siempre de la mejor manera posible. Se me ocurrió pensar que aquello podía llegar a ser bastante fastidioso. </a:t>
            </a:r>
            <a:endParaRPr lang="en-US" sz="26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81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524000" y="2286000"/>
            <a:ext cx="6400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52400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704850" y="304800"/>
            <a:ext cx="80391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Si la gente empezaba a esperar demasiado de mí, iba a tener que trabajar más y más cada vez.</a:t>
            </a:r>
            <a:br>
              <a:rPr lang="es-CO" sz="2600" b="1" dirty="0">
                <a:latin typeface="Comic Sans MS" panose="030F0702030302020204" pitchFamily="66" charset="0"/>
              </a:rPr>
            </a:br>
            <a:r>
              <a:rPr lang="es-CO" sz="2600" b="1" dirty="0">
                <a:latin typeface="Comic Sans MS" panose="030F0702030302020204" pitchFamily="66" charset="0"/>
              </a:rPr>
              <a:t>-Creo que me pides más que doña Irene y los otros maestros. Ellos no esperan tanto de mí </a:t>
            </a:r>
          </a:p>
          <a:p>
            <a:r>
              <a:rPr lang="es-CO" sz="2600" b="1" dirty="0">
                <a:latin typeface="Comic Sans MS" panose="030F0702030302020204" pitchFamily="66" charset="0"/>
              </a:rPr>
              <a:t>-le dije.</a:t>
            </a:r>
            <a:br>
              <a:rPr lang="es-CO" sz="2600" dirty="0">
                <a:solidFill>
                  <a:srgbClr val="000099"/>
                </a:solidFill>
              </a:rPr>
            </a:br>
            <a:endParaRPr lang="en-US" sz="26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990600" y="3680832"/>
            <a:ext cx="7315200" cy="18368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dirty="0"/>
          </a:p>
          <a:p>
            <a:pPr algn="ctr" defTabSz="685800"/>
            <a:r>
              <a:rPr lang="es-MX" sz="3000" b="1" dirty="0">
                <a:latin typeface="Comic Sans MS" panose="030F0702030302020204" pitchFamily="66" charset="0"/>
              </a:rPr>
              <a:t>¿Por qué Juan le dijo a su abuela que le estaba pidiendo más que doña Irene y los otros maestros?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776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524000" y="2286000"/>
            <a:ext cx="6400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sz="1400" dirty="0">
              <a:solidFill>
                <a:schemeClr val="tx1"/>
              </a:solidFill>
              <a:latin typeface="Arial" charset="0"/>
              <a:ea typeface="굴림" pitchFamily="34" charset="-127"/>
            </a:endParaRPr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52400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114300" y="181957"/>
            <a:ext cx="881165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2200" b="1" dirty="0">
              <a:latin typeface="Comic Sans MS" panose="030F0702030302020204" pitchFamily="66" charset="0"/>
            </a:endParaRPr>
          </a:p>
          <a:p>
            <a:pPr algn="ctr"/>
            <a:r>
              <a:rPr lang="es-CO" sz="2200" b="1" dirty="0">
                <a:latin typeface="Comic Sans MS" panose="030F0702030302020204" pitchFamily="66" charset="0"/>
              </a:rPr>
              <a:t>La abuela me miró muy seria.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-Ellos, no te quieren tanto como yo.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Luego añadió: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-Ven, vamos a dar un paseo.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Se puso su mejor reboso y nos fuimos juntos a la calle. Ella caminaba como lo hace, más alta y más derecha que nadie y yo iba a su lado, con mi brazo alrededor de su cintura.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Fuimos hasta la oficina de Turismo. Allí nos paramos delante de la foto de San Pablo, donde se veían las casas de nuestro pueblo, unas rosas, unas azul turquesa, y algunas verde pálido, y detrás de ellas el lago azul y los volcanes y los escarpados montes.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La abuela miró, lo que estaba escrito debajo de la fotografía, luego, lo tocó con su mano.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¿Qué pone aquí? -preguntó.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Se lo leí:</a:t>
            </a:r>
            <a:br>
              <a:rPr lang="es-CO" sz="2200" b="1" dirty="0">
                <a:latin typeface="Comic Sans MS" panose="030F0702030302020204" pitchFamily="66" charset="0"/>
              </a:rPr>
            </a:br>
            <a:r>
              <a:rPr lang="es-CO" sz="2200" b="1" dirty="0">
                <a:latin typeface="Comic Sans MS" panose="030F0702030302020204" pitchFamily="66" charset="0"/>
              </a:rPr>
              <a:t>-El lugar más bonito del mundo. </a:t>
            </a:r>
            <a:endParaRPr lang="en-US" sz="2200" b="1" dirty="0">
              <a:latin typeface="Comic Sans MS" panose="030F0702030302020204" pitchFamily="66" charset="0"/>
            </a:endParaRPr>
          </a:p>
          <a:p>
            <a:endParaRPr lang="en-US" sz="2000" b="1" dirty="0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550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912" y="276937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Llamada ovalada 1"/>
          <p:cNvSpPr/>
          <p:nvPr/>
        </p:nvSpPr>
        <p:spPr>
          <a:xfrm>
            <a:off x="838200" y="609600"/>
            <a:ext cx="6858000" cy="4572000"/>
          </a:xfrm>
          <a:prstGeom prst="wedgeEllipse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Mira nuevamente la diapositiva No. 6 y analiza si las imágenes tiene relación con el contenido del quinto y sexto capítulo. Explica tu respuesta. </a:t>
            </a:r>
          </a:p>
        </p:txBody>
      </p:sp>
    </p:spTree>
    <p:extLst>
      <p:ext uri="{BB962C8B-B14F-4D97-AF65-F5344CB8AC3E}">
        <p14:creationId xmlns:p14="http://schemas.microsoft.com/office/powerpoint/2010/main" val="4124027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64" y="5410200"/>
            <a:ext cx="6096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7" y="5667143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CuadroTexto 1"/>
          <p:cNvSpPr txBox="1"/>
          <p:nvPr/>
        </p:nvSpPr>
        <p:spPr>
          <a:xfrm>
            <a:off x="2379513" y="230229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n w="38100"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+mj-ea"/>
                <a:cs typeface="+mj-cs"/>
              </a:rPr>
              <a:t>ACTIVIDADES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905000" y="1195058"/>
            <a:ext cx="613062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s-CO" sz="2300" b="1" dirty="0">
                <a:latin typeface="Comic Sans MS" panose="030F0702030302020204" pitchFamily="66" charset="0"/>
              </a:rPr>
              <a:t>¿Qué título le colocarías al capítulo cinco y seis?</a:t>
            </a:r>
            <a:endParaRPr lang="en-US" sz="2300" b="1" dirty="0">
              <a:latin typeface="Comic Sans MS" panose="030F0702030302020204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s-CO" sz="2300" b="1" dirty="0">
                <a:latin typeface="Comic Sans MS" panose="030F0702030302020204" pitchFamily="66" charset="0"/>
              </a:rPr>
              <a:t>Sigue las secuencias de las imágenes del collage, para que recuerdes lo sucedido en esta historia. </a:t>
            </a:r>
            <a:endParaRPr lang="en-US" sz="2300" b="1" dirty="0">
              <a:latin typeface="Comic Sans MS" panose="030F0702030302020204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s-CO" sz="2300" b="1" dirty="0">
                <a:latin typeface="Comic Sans MS" panose="030F0702030302020204" pitchFamily="66" charset="0"/>
              </a:rPr>
              <a:t>¿Te parece, que el título del libro está acorde con la historia de Juan? Justifica.</a:t>
            </a:r>
            <a:endParaRPr lang="en-US" sz="2300" b="1" dirty="0">
              <a:latin typeface="Comic Sans MS" panose="030F0702030302020204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s-CO" sz="2300" b="1" dirty="0">
                <a:latin typeface="Comic Sans MS" panose="030F0702030302020204" pitchFamily="66" charset="0"/>
              </a:rPr>
              <a:t>En caso que tu respuesta sea no, ¿Cuál crees, que sería el título más adecuado para el libro? Justifica tu respuesta.</a:t>
            </a:r>
            <a:endParaRPr lang="en-US" sz="2300" b="1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737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2"/>
          <a:srcRect l="68122" t="39883" r="10085" b="35706"/>
          <a:stretch/>
        </p:blipFill>
        <p:spPr bwMode="auto">
          <a:xfrm>
            <a:off x="5214489" y="-1"/>
            <a:ext cx="2380274" cy="2367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 descr="el lugar más bonito del mundo - YouTub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1" r="32445"/>
          <a:stretch/>
        </p:blipFill>
        <p:spPr bwMode="auto">
          <a:xfrm>
            <a:off x="2968888" y="20343"/>
            <a:ext cx="2245601" cy="23777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/>
          <p:nvPr/>
        </p:nvPicPr>
        <p:blipFill rotWithShape="1">
          <a:blip r:embed="rId4"/>
          <a:srcRect l="65682" t="20931" r="7842" b="21083"/>
          <a:stretch/>
        </p:blipFill>
        <p:spPr bwMode="auto">
          <a:xfrm>
            <a:off x="7578036" y="43370"/>
            <a:ext cx="1539286" cy="22930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/>
          <p:cNvPicPr/>
          <p:nvPr/>
        </p:nvPicPr>
        <p:blipFill rotWithShape="1">
          <a:blip r:embed="rId5"/>
          <a:srcRect l="12050" t="21780" r="37542" b="15425"/>
          <a:stretch/>
        </p:blipFill>
        <p:spPr bwMode="auto">
          <a:xfrm>
            <a:off x="5886407" y="4706226"/>
            <a:ext cx="3230915" cy="21145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/>
          <p:cNvPicPr/>
          <p:nvPr/>
        </p:nvPicPr>
        <p:blipFill rotWithShape="1">
          <a:blip r:embed="rId6"/>
          <a:srcRect l="12220" t="21780" r="37712" b="15991"/>
          <a:stretch/>
        </p:blipFill>
        <p:spPr bwMode="auto">
          <a:xfrm>
            <a:off x="2968888" y="4715751"/>
            <a:ext cx="2910468" cy="2095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/>
          <p:cNvPicPr/>
          <p:nvPr/>
        </p:nvPicPr>
        <p:blipFill rotWithShape="1">
          <a:blip r:embed="rId7"/>
          <a:srcRect l="12390" t="22063" r="37882" b="15143"/>
          <a:stretch/>
        </p:blipFill>
        <p:spPr bwMode="auto">
          <a:xfrm>
            <a:off x="0" y="4715751"/>
            <a:ext cx="2971800" cy="21145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/>
          <p:cNvPicPr/>
          <p:nvPr/>
        </p:nvPicPr>
        <p:blipFill rotWithShape="1">
          <a:blip r:embed="rId8"/>
          <a:srcRect l="12051" t="21497" r="37711" b="16839"/>
          <a:stretch/>
        </p:blipFill>
        <p:spPr bwMode="auto">
          <a:xfrm>
            <a:off x="7222948" y="2410867"/>
            <a:ext cx="1921052" cy="2348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7365A1D-1FD8-41B2-B147-CB360271FB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6" y="2336401"/>
            <a:ext cx="1992058" cy="2401420"/>
          </a:xfrm>
          <a:prstGeom prst="rect">
            <a:avLst/>
          </a:prstGeom>
        </p:spPr>
      </p:pic>
      <p:pic>
        <p:nvPicPr>
          <p:cNvPr id="14" name="Picture 4" descr="El desertor - Noticias de Mendoza - Memo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37" y="2336401"/>
            <a:ext cx="2394704" cy="240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ATEUS\Desktop\Downloads\WhatsApp Image 2020-09-25 at 10.32.23 AM.jpe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3" r="13488"/>
          <a:stretch/>
        </p:blipFill>
        <p:spPr bwMode="auto">
          <a:xfrm>
            <a:off x="-17912" y="-1"/>
            <a:ext cx="2986800" cy="23364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 descr="C:\Users\Dm\Downloads\WhatsApp Image 2020-10-28 at 8.20.36 AM.jpe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4" t="7452" r="4286" b="6731"/>
          <a:stretch/>
        </p:blipFill>
        <p:spPr bwMode="auto">
          <a:xfrm>
            <a:off x="4303940" y="2385549"/>
            <a:ext cx="2893283" cy="23788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1602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64" y="5410200"/>
            <a:ext cx="6096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7" y="5667143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 descr="EL LUGAR MAS BONITO DEL MUNDO. by fabian gonzalez de la luz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2" r="12074"/>
          <a:stretch/>
        </p:blipFill>
        <p:spPr bwMode="auto">
          <a:xfrm>
            <a:off x="1707409" y="0"/>
            <a:ext cx="6096000" cy="6019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6849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64" y="5410200"/>
            <a:ext cx="6096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7" y="5667143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 descr="Resultado de imagen para imagenes el lugar mas bonito del mundo | Que me  quedes tu, El principito frases, Fraces el principi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557" y="7052"/>
            <a:ext cx="6066852" cy="579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377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64" y="5410200"/>
            <a:ext cx="6096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10" name="Imagen 2">
            <a:extLst>
              <a:ext uri="{FF2B5EF4-FFF2-40B4-BE49-F238E27FC236}">
                <a16:creationId xmlns:a16="http://schemas.microsoft.com/office/drawing/2014/main" id="{4D5F5149-E5EF-432C-9EB5-964803635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7" y="5667143"/>
            <a:ext cx="1001155" cy="942263"/>
          </a:xfrm>
          <a:prstGeom prst="rect">
            <a:avLst/>
          </a:prstGeom>
          <a:ln w="57150" cap="sq">
            <a:solidFill>
              <a:srgbClr val="FFFF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Nube 2"/>
          <p:cNvSpPr/>
          <p:nvPr/>
        </p:nvSpPr>
        <p:spPr>
          <a:xfrm>
            <a:off x="1524000" y="609600"/>
            <a:ext cx="7391400" cy="495300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dirty="0">
                <a:solidFill>
                  <a:srgbClr val="0000FF"/>
                </a:solidFill>
                <a:latin typeface="Comic Sans MS" panose="030F0702030302020204" pitchFamily="66" charset="0"/>
              </a:rPr>
              <a:t>Esperamos que te haya gustado la lectura del libro “El lugar más bonito del mundo. Y te invitamos a que continúes leyendo nuevas aventuras. </a:t>
            </a:r>
            <a:endParaRPr lang="en-US" sz="3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46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15177"/>
      </a:accent1>
      <a:accent2>
        <a:srgbClr val="99CC33"/>
      </a:accent2>
      <a:accent3>
        <a:srgbClr val="66CC33"/>
      </a:accent3>
      <a:accent4>
        <a:srgbClr val="993333"/>
      </a:accent4>
      <a:accent5>
        <a:srgbClr val="999966"/>
      </a:accent5>
      <a:accent6>
        <a:srgbClr val="3399C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Другая 0">
      <a:dk1>
        <a:srgbClr val="262626"/>
      </a:dk1>
      <a:lt1>
        <a:srgbClr val="FFFFFF"/>
      </a:lt1>
      <a:dk2>
        <a:srgbClr val="4E4E4E"/>
      </a:dk2>
      <a:lt2>
        <a:srgbClr val="FFFFFF"/>
      </a:lt2>
      <a:accent1>
        <a:srgbClr val="BF0D51"/>
      </a:accent1>
      <a:accent2>
        <a:srgbClr val="68BFEA"/>
      </a:accent2>
      <a:accent3>
        <a:srgbClr val="7AC547"/>
      </a:accent3>
      <a:accent4>
        <a:srgbClr val="F983C6"/>
      </a:accent4>
      <a:accent5>
        <a:srgbClr val="BF0D51"/>
      </a:accent5>
      <a:accent6>
        <a:srgbClr val="68BFEA"/>
      </a:accent6>
      <a:hlink>
        <a:srgbClr val="7AC547"/>
      </a:hlink>
      <a:folHlink>
        <a:srgbClr val="B8B8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2390</TotalTime>
  <Words>1839</Words>
  <Application>Microsoft Office PowerPoint</Application>
  <PresentationFormat>Presentación en pantalla (4:3)</PresentationFormat>
  <Paragraphs>107</Paragraphs>
  <Slides>29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Comic Sans MS</vt:lpstr>
      <vt:lpstr>Microsoft Sans Serif</vt:lpstr>
      <vt:lpstr>Symbol</vt:lpstr>
      <vt:lpstr>Tema de Office</vt:lpstr>
      <vt:lpstr>Office Theme</vt:lpstr>
      <vt:lpstr>4_Office Theme</vt:lpstr>
      <vt:lpstr>Presentación de PowerPoint</vt:lpstr>
      <vt:lpstr>EL LUGAR MAS BONITO DEL MUNDO</vt:lpstr>
      <vt:lpstr>  RECORDEMOS LO SUCEDIDO EN  CAPÍTULOS ANTERIORES.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LIA DIAZ PINTO</cp:lastModifiedBy>
  <cp:revision>310</cp:revision>
  <dcterms:created xsi:type="dcterms:W3CDTF">2012-04-26T17:06:14Z</dcterms:created>
  <dcterms:modified xsi:type="dcterms:W3CDTF">2022-04-25T00:52:04Z</dcterms:modified>
</cp:coreProperties>
</file>