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71" r:id="rId4"/>
    <p:sldId id="268" r:id="rId5"/>
    <p:sldId id="256" r:id="rId6"/>
    <p:sldId id="258" r:id="rId7"/>
    <p:sldId id="263" r:id="rId8"/>
    <p:sldId id="259" r:id="rId9"/>
    <p:sldId id="260" r:id="rId10"/>
    <p:sldId id="261" r:id="rId11"/>
    <p:sldId id="262" r:id="rId12"/>
    <p:sldId id="272" r:id="rId13"/>
    <p:sldId id="273" r:id="rId14"/>
    <p:sldId id="265" r:id="rId15"/>
    <p:sldId id="267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CFE"/>
    <a:srgbClr val="6FE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1696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636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274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148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920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909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525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6402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737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874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2311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5636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9461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5118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1235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749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704DD-715C-43F3-ABA7-1CA322DEEB88}" type="datetimeFigureOut">
              <a:rPr lang="es-CO" smtClean="0"/>
              <a:t>23/03/2023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7855836-7C05-4870-A64D-89E56B076B1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536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0+ mejores imágenes de Fondos para diapositivas en 2020 | fondos para  diapositivas, diapositivas, fon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51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911648" y="1628800"/>
            <a:ext cx="60447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b="1" kern="0" dirty="0">
                <a:latin typeface="Arial Black" panose="020B0A04020102020204" pitchFamily="34" charset="0"/>
                <a:sym typeface="Love Ya Like A Sister"/>
              </a:rPr>
              <a:t>LEYENDO CON MI PROFE</a:t>
            </a:r>
          </a:p>
          <a:p>
            <a:pPr algn="ctr"/>
            <a:br>
              <a:rPr lang="es-CO" b="1" kern="0" dirty="0">
                <a:solidFill>
                  <a:schemeClr val="accent6">
                    <a:lumMod val="50000"/>
                  </a:schemeClr>
                </a:solidFill>
                <a:sym typeface="Love Ya Like A Sister"/>
              </a:rPr>
            </a:br>
            <a:r>
              <a:rPr lang="es-CO" b="1" kern="0" dirty="0">
                <a:solidFill>
                  <a:schemeClr val="accent6">
                    <a:lumMod val="50000"/>
                  </a:schemeClr>
                </a:solidFill>
                <a:sym typeface="Love Ya Like A Sister"/>
              </a:rPr>
              <a:t>   </a:t>
            </a:r>
            <a:r>
              <a:rPr lang="es-CO" sz="2800" b="1" i="1" kern="0" dirty="0">
                <a:latin typeface="Century Gothic" panose="020B0502020202020204" pitchFamily="34" charset="0"/>
                <a:sym typeface="Love Ya Like A Sister"/>
              </a:rPr>
              <a:t>GRADO TERCERO COLMESUR</a:t>
            </a:r>
          </a:p>
          <a:p>
            <a:pPr algn="ctr"/>
            <a:r>
              <a:rPr lang="es-CO" sz="2800" b="1" kern="0" dirty="0">
                <a:latin typeface="Century Gothic" panose="020B0502020202020204" pitchFamily="34" charset="0"/>
                <a:sym typeface="Love Ya Like A Sister"/>
              </a:rPr>
              <a:t>SEDE D.</a:t>
            </a:r>
            <a:endParaRPr lang="es-CO" sz="2800" dirty="0">
              <a:latin typeface="Century Gothic" panose="020B0502020202020204" pitchFamily="34" charset="0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556457"/>
            <a:ext cx="1609818" cy="1745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616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n de Alegon en Xa escuelita | Diapositivas para power point, Plantillas  para diapositivas, Presentacion de ni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342908" cy="642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CD9FF5F-B9C7-47F0-89D7-4D763A1D0A27}"/>
              </a:ext>
            </a:extLst>
          </p:cNvPr>
          <p:cNvSpPr txBox="1">
            <a:spLocks/>
          </p:cNvSpPr>
          <p:nvPr/>
        </p:nvSpPr>
        <p:spPr>
          <a:xfrm>
            <a:off x="967729" y="4216825"/>
            <a:ext cx="7208541" cy="23805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8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bel"/>
              <a:buNone/>
              <a:defRPr/>
            </a:pPr>
            <a:r>
              <a:rPr lang="es-CO" sz="5400" b="1" kern="0" dirty="0">
                <a:solidFill>
                  <a:srgbClr val="000000"/>
                </a:solidFill>
                <a:latin typeface="Century Gothic" panose="020B0502020202020204" pitchFamily="34" charset="0"/>
                <a:sym typeface="Abel"/>
              </a:rPr>
              <a:t>TERCER  CAPÍTULO</a:t>
            </a:r>
          </a:p>
          <a:p>
            <a:pPr marL="0" indent="0" algn="ctr">
              <a:lnSpc>
                <a:spcPct val="118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bel"/>
              <a:buNone/>
              <a:defRPr/>
            </a:pPr>
            <a:r>
              <a:rPr lang="es-CO" sz="5400" b="1" i="1" kern="0" dirty="0">
                <a:solidFill>
                  <a:srgbClr val="000000"/>
                </a:solidFill>
                <a:latin typeface="Century Gothic" panose="020B0502020202020204" pitchFamily="34" charset="0"/>
                <a:sym typeface="Abel"/>
              </a:rPr>
              <a:t>Chapter Three</a:t>
            </a:r>
          </a:p>
          <a:p>
            <a:endParaRPr lang="es-CO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EF6CF63-1C18-4D51-B169-94543006BF40}"/>
              </a:ext>
            </a:extLst>
          </p:cNvPr>
          <p:cNvSpPr txBox="1">
            <a:spLocks/>
          </p:cNvSpPr>
          <p:nvPr/>
        </p:nvSpPr>
        <p:spPr>
          <a:xfrm>
            <a:off x="627311" y="2507676"/>
            <a:ext cx="8023374" cy="1633492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6000" b="1" kern="0" dirty="0">
                <a:solidFill>
                  <a:srgbClr val="E9545C"/>
                </a:solidFill>
                <a:latin typeface="Century Gothic" panose="020B0502020202020204" pitchFamily="34" charset="0"/>
                <a:sym typeface="Love Ya Like A Sister"/>
              </a:rPr>
              <a:t>EL LUGAR MÁS BONITO DEL MUNDO.    </a:t>
            </a:r>
          </a:p>
          <a:p>
            <a:r>
              <a:rPr lang="es-CO" sz="4900" b="1" kern="0" dirty="0">
                <a:latin typeface="Century Gothic" panose="020B0502020202020204" pitchFamily="34" charset="0"/>
                <a:sym typeface="Love Ya Like A Sister"/>
              </a:rPr>
              <a:t>Ann Cameron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854628"/>
            <a:ext cx="1380973" cy="1497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740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1399892"/>
            <a:ext cx="66247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4400" b="1" dirty="0">
                <a:latin typeface="Century Gothic" panose="020B0502020202020204" pitchFamily="34" charset="0"/>
              </a:rPr>
              <a:t>ara iniciar  pidamos a algunos estudiantes que cuenten lo que recuerdan de la historia de </a:t>
            </a:r>
            <a:r>
              <a:rPr lang="es-CO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4400" b="1" dirty="0">
                <a:latin typeface="Century Gothic" panose="020B0502020202020204" pitchFamily="34" charset="0"/>
              </a:rPr>
              <a:t>uan</a:t>
            </a:r>
            <a:r>
              <a:rPr lang="es-CO" sz="4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4400" b="1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929" y="5301208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5 Rectángulo"/>
          <p:cNvSpPr/>
          <p:nvPr/>
        </p:nvSpPr>
        <p:spPr>
          <a:xfrm>
            <a:off x="130126" y="116632"/>
            <a:ext cx="6336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6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RECORDEMOS:</a:t>
            </a:r>
          </a:p>
        </p:txBody>
      </p:sp>
    </p:spTree>
    <p:extLst>
      <p:ext uri="{BB962C8B-B14F-4D97-AF65-F5344CB8AC3E}">
        <p14:creationId xmlns:p14="http://schemas.microsoft.com/office/powerpoint/2010/main" val="3605238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l desertor - Noticias de Mendoza - Memo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82" y="1509216"/>
            <a:ext cx="4313018" cy="534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Vectores de stock de Niño por la máquina de dulces, ilustraciones de Niño  por la máquina de dulces sin royalties |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3" name="AutoShape 10" descr="Vectores de stock de Niño por la máquina de dulces, ilustraciones de Niño  por la máquina de dulces sin royalties | Depositphotos®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-324544" y="173058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¿Q</a:t>
            </a:r>
            <a:r>
              <a:rPr lang="es-CO" sz="4000" b="1" dirty="0">
                <a:latin typeface="Century Gothic" panose="020B0502020202020204" pitchFamily="34" charset="0"/>
              </a:rPr>
              <a:t>ué observas en las imágenes</a:t>
            </a:r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4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61619"/>
            <a:ext cx="4867494" cy="479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1" y="173058"/>
            <a:ext cx="973467" cy="1055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2043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683568" y="116632"/>
            <a:ext cx="6480720" cy="700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2000" b="1" dirty="0">
                <a:latin typeface="Century Gothic" panose="020B0502020202020204" pitchFamily="34" charset="0"/>
              </a:rPr>
              <a:t>or la mañana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mi madre me despertó muy temprano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antes de que se despertase mi padrastro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CO" sz="2000" b="1" dirty="0">
                <a:latin typeface="Century Gothic" panose="020B0502020202020204" pitchFamily="34" charset="0"/>
              </a:rPr>
              <a:t>alí arrastrándome de debajo de la cama sin decir nada y con todo cuidado para no hacer ningún ruido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M</a:t>
            </a:r>
            <a:r>
              <a:rPr lang="es-CO" sz="2000" b="1" dirty="0">
                <a:latin typeface="Century Gothic" panose="020B0502020202020204" pitchFamily="34" charset="0"/>
              </a:rPr>
              <a:t>i madre descorrió el cerrojo y yo caminé de puntillas hasta la puerta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—A</a:t>
            </a:r>
            <a:r>
              <a:rPr lang="es-CO" sz="2000" b="1" dirty="0">
                <a:latin typeface="Century Gothic" panose="020B0502020202020204" pitchFamily="34" charset="0"/>
              </a:rPr>
              <a:t>cuérdate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me dijo mi madre en un susurro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—,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</a:t>
            </a:r>
            <a:r>
              <a:rPr lang="es-CO" sz="2000" b="1" dirty="0">
                <a:latin typeface="Century Gothic" panose="020B0502020202020204" pitchFamily="34" charset="0"/>
              </a:rPr>
              <a:t>no debes volver aquí nunca más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CO" sz="2000" b="1" dirty="0">
                <a:latin typeface="Century Gothic" panose="020B0502020202020204" pitchFamily="34" charset="0"/>
              </a:rPr>
              <a:t>erró la puerta y yo me fui corriendo por la carretera hasta casa de mi abuela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¿D</a:t>
            </a:r>
            <a:r>
              <a:rPr lang="es-CO" sz="2000" b="1" dirty="0">
                <a:latin typeface="Century Gothic" panose="020B0502020202020204" pitchFamily="34" charset="0"/>
              </a:rPr>
              <a:t>ónde has estado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¿D</a:t>
            </a:r>
            <a:r>
              <a:rPr lang="es-CO" sz="2000" b="1" dirty="0">
                <a:latin typeface="Century Gothic" panose="020B0502020202020204" pitchFamily="34" charset="0"/>
              </a:rPr>
              <a:t>e dónde vienes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me preguntó la abuela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—D</a:t>
            </a:r>
            <a:r>
              <a:rPr lang="es-CO" sz="2000" b="1" dirty="0">
                <a:latin typeface="Century Gothic" panose="020B0502020202020204" pitchFamily="34" charset="0"/>
              </a:rPr>
              <a:t>e casa de mi madre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 ¿Y</a:t>
            </a:r>
            <a:r>
              <a:rPr lang="es-CO" sz="2000" b="1" dirty="0">
                <a:latin typeface="Century Gothic" panose="020B0502020202020204" pitchFamily="34" charset="0"/>
              </a:rPr>
              <a:t> qué ha pasado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</a:t>
            </a:r>
            <a:r>
              <a:rPr lang="es-CO" sz="2000" b="1" dirty="0">
                <a:latin typeface="Century Gothic" panose="020B0502020202020204" pitchFamily="34" charset="0"/>
              </a:rPr>
              <a:t>quiso saber ella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—N</a:t>
            </a:r>
            <a:r>
              <a:rPr lang="es-CO" sz="2000" b="1" dirty="0">
                <a:latin typeface="Century Gothic" panose="020B0502020202020204" pitchFamily="34" charset="0"/>
              </a:rPr>
              <a:t>ada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le dije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—,</a:t>
            </a:r>
            <a:r>
              <a:rPr lang="es-CO" sz="2000" b="1" dirty="0">
                <a:latin typeface="Century Gothic" panose="020B0502020202020204" pitchFamily="34" charset="0"/>
              </a:rPr>
              <a:t> sólo que no puedo volver allí nunca más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  <a:p>
            <a:pPr algn="just"/>
            <a:endParaRPr lang="es-CO" sz="2400" b="1" dirty="0"/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32656"/>
            <a:ext cx="1394954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07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3144" y="0"/>
            <a:ext cx="7110221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CO" sz="2400" b="1" dirty="0">
                <a:latin typeface="Century Gothic" panose="020B0502020202020204" pitchFamily="34" charset="0"/>
              </a:rPr>
              <a:t> yo creía de verdad que nunca volvería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CO" sz="2400" b="1" dirty="0">
                <a:latin typeface="Century Gothic" panose="020B0502020202020204" pitchFamily="34" charset="0"/>
              </a:rPr>
              <a:t> pero al llegar la noche mi abuela me agarró de la mano y me dijo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—V</a:t>
            </a:r>
            <a:r>
              <a:rPr lang="es-CO" sz="2400" b="1" dirty="0">
                <a:latin typeface="Century Gothic" panose="020B0502020202020204" pitchFamily="34" charset="0"/>
              </a:rPr>
              <a:t>en conmigo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CO" sz="2400" b="1" dirty="0">
                <a:latin typeface="Century Gothic" panose="020B0502020202020204" pitchFamily="34" charset="0"/>
              </a:rPr>
              <a:t> los dos fuimos hasta casa de mi madre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400" b="1" dirty="0">
                <a:latin typeface="Century Gothic" panose="020B0502020202020204" pitchFamily="34" charset="0"/>
              </a:rPr>
              <a:t>a abuela llamó a la puerta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despacio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tres veces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2400" b="1" dirty="0">
                <a:latin typeface="Century Gothic" panose="020B0502020202020204" pitchFamily="34" charset="0"/>
              </a:rPr>
              <a:t>i madre abrió la puerta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CO" sz="2400" b="1" dirty="0">
                <a:latin typeface="Century Gothic" panose="020B0502020202020204" pitchFamily="34" charset="0"/>
              </a:rPr>
              <a:t>imos a mi padrastro detrás de ella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sentado en la cama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CO" sz="2400" b="1" dirty="0">
                <a:latin typeface="Century Gothic" panose="020B0502020202020204" pitchFamily="34" charset="0"/>
              </a:rPr>
              <a:t> se puso de pie en cuanto vio a la abuela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—H</a:t>
            </a:r>
            <a:r>
              <a:rPr lang="es-CO" sz="2400" b="1" dirty="0">
                <a:latin typeface="Century Gothic" panose="020B0502020202020204" pitchFamily="34" charset="0"/>
              </a:rPr>
              <a:t>ola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madre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CO" sz="2400" b="1" dirty="0">
                <a:latin typeface="Century Gothic" panose="020B0502020202020204" pitchFamily="34" charset="0"/>
              </a:rPr>
              <a:t>cómo estás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400" b="1" dirty="0">
                <a:latin typeface="Century Gothic" panose="020B0502020202020204" pitchFamily="34" charset="0"/>
              </a:rPr>
              <a:t>dijo mi madre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</a:t>
            </a:r>
            <a:r>
              <a:rPr lang="es-CO" sz="2400" b="1" dirty="0">
                <a:latin typeface="Century Gothic" panose="020B0502020202020204" pitchFamily="34" charset="0"/>
              </a:rPr>
              <a:t>la y mi padrastro parecían muy nerviosos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pero la abuela estaba tan tranquila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s-CO" sz="2000" b="1" dirty="0"/>
          </a:p>
        </p:txBody>
      </p:sp>
      <p:pic>
        <p:nvPicPr>
          <p:cNvPr id="6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60648"/>
            <a:ext cx="1129249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6 Rectángulo redondeado"/>
          <p:cNvSpPr/>
          <p:nvPr/>
        </p:nvSpPr>
        <p:spPr>
          <a:xfrm>
            <a:off x="887954" y="5494142"/>
            <a:ext cx="5400600" cy="949300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¿P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orqué crees que la mamá de 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uan y el padrastro parecían muy nerviosos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endParaRPr lang="es-CO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13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683568" y="5301208"/>
            <a:ext cx="6120680" cy="980728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000" b="1" dirty="0">
              <a:latin typeface="Abel"/>
            </a:endParaRPr>
          </a:p>
          <a:p>
            <a:pPr algn="ctr"/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¿C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onsideras que la abuela tenía razón al afirmar  que la mamá y al padrastro les  correspondía conseguirle la cama</a:t>
            </a:r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algn="ctr"/>
            <a:endParaRPr lang="es-CO" dirty="0"/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19689"/>
            <a:ext cx="1274063" cy="1381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5 Rectángulo"/>
          <p:cNvSpPr/>
          <p:nvPr/>
        </p:nvSpPr>
        <p:spPr>
          <a:xfrm>
            <a:off x="251520" y="184353"/>
            <a:ext cx="6768752" cy="475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ts val="3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—Y</a:t>
            </a:r>
            <a:r>
              <a:rPr lang="es-CO" sz="2400" b="1" dirty="0">
                <a:latin typeface="Century Gothic" panose="020B0502020202020204" pitchFamily="34" charset="0"/>
              </a:rPr>
              <a:t>o estoy bien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como siempre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400" b="1" dirty="0">
                <a:latin typeface="Century Gothic" panose="020B0502020202020204" pitchFamily="34" charset="0"/>
              </a:rPr>
              <a:t>dijo la abuela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—,</a:t>
            </a:r>
            <a:r>
              <a:rPr lang="es-CO" sz="2400" b="1" dirty="0">
                <a:latin typeface="Century Gothic" panose="020B0502020202020204" pitchFamily="34" charset="0"/>
              </a:rPr>
              <a:t> pero el chico necesita una cama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y a ustedes les toca conseguírsela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lnSpc>
                <a:spcPts val="3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CO" sz="2400" b="1" dirty="0">
                <a:latin typeface="Century Gothic" panose="020B0502020202020204" pitchFamily="34" charset="0"/>
              </a:rPr>
              <a:t>e dio la vuelta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me puso una mano en el hombro y nos fuimos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  <a:p>
            <a:pPr marL="45720" algn="just">
              <a:lnSpc>
                <a:spcPts val="3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CO" sz="2400" b="1" dirty="0">
                <a:latin typeface="Century Gothic" panose="020B0502020202020204" pitchFamily="34" charset="0"/>
              </a:rPr>
              <a:t> me consiguieron una cama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CO" sz="2400" b="1" dirty="0">
                <a:latin typeface="Century Gothic" panose="020B0502020202020204" pitchFamily="34" charset="0"/>
              </a:rPr>
              <a:t> a la semana siguiente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ellos mismos me la trajeron a casa de la abuela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2400" b="1" dirty="0">
                <a:latin typeface="Century Gothic" panose="020B0502020202020204" pitchFamily="34" charset="0"/>
              </a:rPr>
              <a:t>ra de madera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estaba un poco coja porque las patas no eran igual de largas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400" b="1" dirty="0">
                <a:latin typeface="Century Gothic" panose="020B0502020202020204" pitchFamily="34" charset="0"/>
              </a:rPr>
              <a:t> pero mi tío 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400" b="1" dirty="0">
                <a:latin typeface="Century Gothic" panose="020B0502020202020204" pitchFamily="34" charset="0"/>
              </a:rPr>
              <a:t>uis pidió prestada una sierra y me la arregló</a:t>
            </a:r>
            <a:r>
              <a:rPr lang="es-CO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808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3136" y="352622"/>
            <a:ext cx="69855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CO" sz="2000" b="1" dirty="0">
                <a:latin typeface="Century Gothic" panose="020B0502020202020204" pitchFamily="34" charset="0"/>
              </a:rPr>
              <a:t>espués de eso yo sólo veía a mi madre algunas veces por casualidad en la calle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2000" b="1" dirty="0">
                <a:latin typeface="Century Gothic" panose="020B0502020202020204" pitchFamily="34" charset="0"/>
              </a:rPr>
              <a:t>lla me decía siempre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—H</a:t>
            </a:r>
            <a:r>
              <a:rPr lang="es-CO" sz="2000" b="1" dirty="0">
                <a:latin typeface="Century Gothic" panose="020B0502020202020204" pitchFamily="34" charset="0"/>
              </a:rPr>
              <a:t>ola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2000" b="1" dirty="0">
                <a:latin typeface="Century Gothic" panose="020B0502020202020204" pitchFamily="34" charset="0"/>
              </a:rPr>
              <a:t>uan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CO" sz="2000" b="1" dirty="0">
                <a:latin typeface="Century Gothic" panose="020B0502020202020204" pitchFamily="34" charset="0"/>
              </a:rPr>
              <a:t>cómo estás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como si yo le importara algo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CO" sz="2000" b="1" dirty="0">
                <a:latin typeface="Century Gothic" panose="020B0502020202020204" pitchFamily="34" charset="0"/>
              </a:rPr>
              <a:t>o sólo le contestaba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—E</a:t>
            </a:r>
            <a:r>
              <a:rPr lang="es-CO" sz="2000" b="1" dirty="0">
                <a:latin typeface="Century Gothic" panose="020B0502020202020204" pitchFamily="34" charset="0"/>
              </a:rPr>
              <a:t>stoy bien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madre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 y nada más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s-CO" sz="2000" b="1" dirty="0">
                <a:latin typeface="Century Gothic" panose="020B0502020202020204" pitchFamily="34" charset="0"/>
              </a:rPr>
              <a:t>n día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cuando me la encontré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me di cuenta de que estaba esperando un niño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y unos pocos meses después el niño nació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CO" sz="2000" b="1" dirty="0">
                <a:latin typeface="Century Gothic" panose="020B0502020202020204" pitchFamily="34" charset="0"/>
              </a:rPr>
              <a:t>sí que tuve un medio hermano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CO" sz="2000" b="1" dirty="0">
                <a:latin typeface="Century Gothic" panose="020B0502020202020204" pitchFamily="34" charset="0"/>
              </a:rPr>
              <a:t>claro que él ni siquiera se enteró de que yo existía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CO" sz="2000" b="1" dirty="0">
                <a:latin typeface="Century Gothic" panose="020B0502020202020204" pitchFamily="34" charset="0"/>
              </a:rPr>
              <a:t>uando le vi una vez jugando en un lado de la calle me entraron ganas de pegarle y tirarle al suelo y darle patadas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porque él tenía a mi madre y yo no la tenía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CO" sz="2000" b="1" dirty="0">
                <a:latin typeface="Century Gothic" panose="020B0502020202020204" pitchFamily="34" charset="0"/>
              </a:rPr>
              <a:t> pero nunca le pegué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2000" b="1" dirty="0">
                <a:latin typeface="Century Gothic" panose="020B0502020202020204" pitchFamily="34" charset="0"/>
              </a:rPr>
              <a:t>ra sólo un niño pequeño y yo sabía que él no tenía la culpa de nada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7257124" y="476672"/>
            <a:ext cx="1907840" cy="2016224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000" b="1" dirty="0"/>
          </a:p>
          <a:p>
            <a:pPr algn="ctr"/>
            <a:endParaRPr lang="es-CO" sz="2000" b="1" dirty="0"/>
          </a:p>
          <a:p>
            <a:pPr algn="ctr"/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¿P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orqué crees que </a:t>
            </a:r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uan sintió ganas de pegarle a su hermanito</a:t>
            </a:r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algn="ctr"/>
            <a:endParaRPr lang="es-CO" sz="2000" b="1" dirty="0"/>
          </a:p>
          <a:p>
            <a:pPr algn="ctr"/>
            <a:endParaRPr lang="es-CO" sz="20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1043608" y="5877272"/>
            <a:ext cx="5184576" cy="642174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¿C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uál fue la reflexión de </a:t>
            </a:r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uan frente a su hermanito</a:t>
            </a:r>
            <a:r>
              <a:rPr lang="es-CO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  </a:t>
            </a:r>
            <a:endParaRPr lang="es-CO" i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58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1188" y="116632"/>
            <a:ext cx="7145107" cy="4678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ts val="27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</a:t>
            </a:r>
            <a:r>
              <a:rPr lang="es-CO" sz="2000" b="1" dirty="0">
                <a:latin typeface="Century Gothic" panose="020B0502020202020204" pitchFamily="34" charset="0"/>
              </a:rPr>
              <a:t>ueno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CO" sz="2000" b="1" dirty="0">
                <a:latin typeface="Century Gothic" panose="020B0502020202020204" pitchFamily="34" charset="0"/>
              </a:rPr>
              <a:t>y de todas formas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CO" sz="2000" b="1" dirty="0">
                <a:latin typeface="Century Gothic" panose="020B0502020202020204" pitchFamily="34" charset="0"/>
              </a:rPr>
              <a:t> mi vida no era tan mala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lnSpc>
                <a:spcPts val="27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2000" b="1" dirty="0">
                <a:latin typeface="Century Gothic" panose="020B0502020202020204" pitchFamily="34" charset="0"/>
              </a:rPr>
              <a:t>ugaba al fútbol en la calle con mis primos y los otros chicos de la vecindad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2000" b="1" dirty="0">
                <a:latin typeface="Century Gothic" panose="020B0502020202020204" pitchFamily="34" charset="0"/>
              </a:rPr>
              <a:t>i tío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CO" sz="2000" b="1" dirty="0">
                <a:latin typeface="Century Gothic" panose="020B0502020202020204" pitchFamily="34" charset="0"/>
              </a:rPr>
              <a:t>odolfo me enseñó a dar saltos mortales hacia adelante y hacia atrás y mi tío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2000" b="1" dirty="0">
                <a:latin typeface="Century Gothic" panose="020B0502020202020204" pitchFamily="34" charset="0"/>
              </a:rPr>
              <a:t>iguel me dejaba algunas veces pintar con sus pinturas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CO" sz="2000" b="1" dirty="0">
                <a:latin typeface="Century Gothic" panose="020B0502020202020204" pitchFamily="34" charset="0"/>
              </a:rPr>
              <a:t>lgunas pocas veces salía por las noches a pasear con mis tías como antes hacía con mi madre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lnSpc>
                <a:spcPts val="27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CO" sz="2000" b="1" dirty="0">
                <a:latin typeface="Century Gothic" panose="020B0502020202020204" pitchFamily="34" charset="0"/>
              </a:rPr>
              <a:t> otra cosa que también hice fue ayudar a mi abuela a vender arroz con leche en el mercado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CO" sz="2000" b="1" dirty="0">
                <a:latin typeface="Century Gothic" panose="020B0502020202020204" pitchFamily="34" charset="0"/>
              </a:rPr>
              <a:t>prendí a servirlo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CO" sz="2000" b="1" dirty="0">
                <a:latin typeface="Century Gothic" panose="020B0502020202020204" pitchFamily="34" charset="0"/>
              </a:rPr>
              <a:t>a cobrarlo y a devolver el cambio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y también a vigilar que nadie se fuera sin pagar cuando la abuela estaba distraída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683567" y="5180419"/>
            <a:ext cx="6552728" cy="1224137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odemos observar que Juan colabora  con su abuela en el negocio de la venta del arroz con leche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¿D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e qué manera colaboras con tus padres en el hogar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endParaRPr lang="es-CO" sz="20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32656"/>
            <a:ext cx="1062822" cy="115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3160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698477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CO" sz="2200" b="1" dirty="0">
                <a:latin typeface="Century Gothic" panose="020B0502020202020204" pitchFamily="34" charset="0"/>
              </a:rPr>
              <a:t>espués que trabajé unos cuantos días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con la abuela ella me dijo que creía que ya estaba preparado para tener un negocio por mi cuenta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2200" b="1" dirty="0">
                <a:latin typeface="Century Gothic" panose="020B0502020202020204" pitchFamily="34" charset="0"/>
              </a:rPr>
              <a:t>e compró un equipo de limpiabotas y una banqueta para que se sentaran los clientes y me enseñó a lustrar zapatos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2200" b="1" dirty="0">
                <a:latin typeface="Century Gothic" panose="020B0502020202020204" pitchFamily="34" charset="0"/>
              </a:rPr>
              <a:t>ntre los dos pensamos dónde me convendría instalarme para conseguir más trabajo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y decidimos que sería junto a la oficina de turismo y la enorme foto de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CO" sz="2200" b="1" dirty="0">
                <a:latin typeface="Century Gothic" panose="020B0502020202020204" pitchFamily="34" charset="0"/>
              </a:rPr>
              <a:t>an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2200" b="1" dirty="0">
                <a:latin typeface="Century Gothic" panose="020B0502020202020204" pitchFamily="34" charset="0"/>
              </a:rPr>
              <a:t>ablo que tenía cosas escritas debajo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200" b="1" dirty="0">
                <a:latin typeface="Century Gothic" panose="020B0502020202020204" pitchFamily="34" charset="0"/>
              </a:rPr>
              <a:t>os primeros días la abuela me vigilaba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200" b="1" dirty="0">
                <a:latin typeface="Century Gothic" panose="020B0502020202020204" pitchFamily="34" charset="0"/>
              </a:rPr>
              <a:t>os zapatos de los dos primeros clientes los lustré muy bien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los del tercer cliente me quedaron un poco menos bien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" algn="just"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—B</a:t>
            </a:r>
            <a:r>
              <a:rPr lang="es-CO" sz="2200" b="1" dirty="0">
                <a:latin typeface="Century Gothic" panose="020B0502020202020204" pitchFamily="34" charset="0"/>
              </a:rPr>
              <a:t>ueno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no importa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200" b="1" dirty="0">
                <a:latin typeface="Century Gothic" panose="020B0502020202020204" pitchFamily="34" charset="0"/>
              </a:rPr>
              <a:t>me dijo el hombre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—,</a:t>
            </a:r>
            <a:r>
              <a:rPr lang="es-CO" sz="2200" b="1" dirty="0">
                <a:latin typeface="Century Gothic" panose="020B0502020202020204" pitchFamily="34" charset="0"/>
              </a:rPr>
              <a:t> están bien así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200" b="1" dirty="0">
                <a:latin typeface="Century Gothic" panose="020B0502020202020204" pitchFamily="34" charset="0"/>
              </a:rPr>
              <a:t>y ya iba a pagarme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6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5460899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937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60179"/>
            <a:ext cx="74168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2000" b="1" dirty="0">
                <a:latin typeface="Century Gothic" panose="020B0502020202020204" pitchFamily="34" charset="0"/>
              </a:rPr>
              <a:t>ero la abuela dijo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—N</a:t>
            </a:r>
            <a:r>
              <a:rPr lang="es-CO" sz="2000" b="1" dirty="0">
                <a:latin typeface="Century Gothic" panose="020B0502020202020204" pitchFamily="34" charset="0"/>
              </a:rPr>
              <a:t>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no están bien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CO" sz="2000" b="1" dirty="0">
                <a:latin typeface="Century Gothic" panose="020B0502020202020204" pitchFamily="34" charset="0"/>
              </a:rPr>
              <a:t>iene que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 hacer un buen trabajo cada vez y todas las veces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CO" sz="2000" b="1" dirty="0">
                <a:latin typeface="Century Gothic" panose="020B0502020202020204" pitchFamily="34" charset="0"/>
              </a:rPr>
              <a:t>i no lo hace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no será capaz de ganarse la vida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—T</a:t>
            </a:r>
            <a:r>
              <a:rPr lang="es-CO" sz="2000" b="1" dirty="0">
                <a:latin typeface="Century Gothic" panose="020B0502020202020204" pitchFamily="34" charset="0"/>
              </a:rPr>
              <a:t>iene usted razón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dijo el cliente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  <a:p>
            <a:pPr algn="just"/>
            <a:endParaRPr lang="es-CO" sz="20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CO" sz="2000" b="1" dirty="0">
                <a:latin typeface="Century Gothic" panose="020B0502020202020204" pitchFamily="34" charset="0"/>
              </a:rPr>
              <a:t>sí que lustré sus zapatos hasta dejarlos perfectos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¿S</a:t>
            </a:r>
            <a:r>
              <a:rPr lang="es-CO" sz="2000" b="1" dirty="0">
                <a:latin typeface="Century Gothic" panose="020B0502020202020204" pitchFamily="34" charset="0"/>
              </a:rPr>
              <a:t>erás capaz de hacerlo así siempre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</a:t>
            </a:r>
            <a:r>
              <a:rPr lang="es-CO" sz="2000" b="1" dirty="0">
                <a:latin typeface="Century Gothic" panose="020B0502020202020204" pitchFamily="34" charset="0"/>
              </a:rPr>
              <a:t>me preguntó la abuela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CO" sz="20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000" b="1" dirty="0">
                <a:latin typeface="Century Gothic" panose="020B0502020202020204" pitchFamily="34" charset="0"/>
              </a:rPr>
              <a:t>e dije que sí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y entonces ella se marchó otra vez al mercado a vender su arroz con leche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000" b="1" dirty="0">
                <a:latin typeface="Century Gothic" panose="020B0502020202020204" pitchFamily="34" charset="0"/>
              </a:rPr>
              <a:t>ustré muchísimos zapatos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y muy pronto ya me estaba ganando un dólar diario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CO" sz="2000" b="1" dirty="0">
                <a:latin typeface="Century Gothic" panose="020B0502020202020204" pitchFamily="34" charset="0"/>
              </a:rPr>
              <a:t>os hombres sólo ganan dos dólares al día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000" b="1" dirty="0">
                <a:latin typeface="Century Gothic" panose="020B0502020202020204" pitchFamily="34" charset="0"/>
              </a:rPr>
              <a:t> de modo que yo no lo estaba haciendo nada mal</a:t>
            </a:r>
            <a:r>
              <a:rPr lang="es-CO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98552" y="4920646"/>
            <a:ext cx="7416824" cy="639268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¿E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stás de acuerdo con la actitud de la abuela frente al cliente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39" y="404664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7 Rectángulo redondeado"/>
          <p:cNvSpPr/>
          <p:nvPr/>
        </p:nvSpPr>
        <p:spPr>
          <a:xfrm>
            <a:off x="1031208" y="5877272"/>
            <a:ext cx="5751512" cy="639269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¿L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es parece apropiado que 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uan a su corta edad trabaje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¿Q</a:t>
            </a:r>
            <a:r>
              <a:rPr lang="es-CO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ué opinas</a:t>
            </a:r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2995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1520" y="471179"/>
            <a:ext cx="64807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2200" b="1" dirty="0">
                <a:latin typeface="Century Gothic" panose="020B0502020202020204" pitchFamily="34" charset="0"/>
              </a:rPr>
              <a:t>ientras lustraba sus zapatos hablaba con mis clientes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CO" sz="2200" b="1" dirty="0">
                <a:latin typeface="Century Gothic" panose="020B0502020202020204" pitchFamily="34" charset="0"/>
              </a:rPr>
              <a:t>les preguntaba que dónde vivían y lo que hacían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y si tenían hijos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CO" sz="2200" b="1" dirty="0">
                <a:latin typeface="Century Gothic" panose="020B0502020202020204" pitchFamily="34" charset="0"/>
              </a:rPr>
              <a:t>rabajar era divertido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2200" b="1" dirty="0">
                <a:latin typeface="Century Gothic" panose="020B0502020202020204" pitchFamily="34" charset="0"/>
              </a:rPr>
              <a:t> 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CO" sz="2200" b="1" dirty="0">
                <a:latin typeface="Century Gothic" panose="020B0502020202020204" pitchFamily="34" charset="0"/>
              </a:rPr>
              <a:t>odo el dinero que ganaba se lo entregaba a la abuela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200" b="1" dirty="0">
                <a:latin typeface="Century Gothic" panose="020B0502020202020204" pitchFamily="34" charset="0"/>
              </a:rPr>
              <a:t> y siempre que lo hacía ella me abrazaba sonriendo y me daba un beso y diez céntimos para mí</a:t>
            </a:r>
            <a:r>
              <a:rPr lang="es-CO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757246" y="3924608"/>
            <a:ext cx="7271138" cy="872543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CO" sz="24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CO" sz="24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orqué crees que a </a:t>
            </a:r>
            <a:r>
              <a:rPr lang="es-CO" sz="24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24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uan le parecía divertido trabajar</a:t>
            </a:r>
            <a:r>
              <a:rPr lang="es-CO" sz="24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373216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1862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323528" y="404664"/>
            <a:ext cx="6840760" cy="5256584"/>
          </a:xfrm>
          <a:prstGeom prst="roundRect">
            <a:avLst/>
          </a:prstGeom>
          <a:solidFill>
            <a:srgbClr val="E8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CO" sz="4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ira nuevamente la diapositiva N° 4  y analiza  si estas imágenes  tienen  relación con el contenido del tercer capítulo</a:t>
            </a:r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4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4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xplica tu respuesta</a:t>
            </a:r>
            <a:r>
              <a:rPr lang="es-CO" sz="4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36" y="5929467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3274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3" y="1039962"/>
            <a:ext cx="7200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AutoNum type="arabicPeriod"/>
            </a:pP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¿Q</a:t>
            </a:r>
            <a:r>
              <a:rPr lang="es-CO" sz="2800" b="1" dirty="0">
                <a:latin typeface="Century Gothic" panose="020B0502020202020204" pitchFamily="34" charset="0"/>
              </a:rPr>
              <a:t>ué título le colocarías al capítulo tres del libro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marL="514350" indent="-514350" algn="just">
              <a:buAutoNum type="arabicPeriod"/>
            </a:pP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CO" sz="2800" b="1" dirty="0">
                <a:latin typeface="Century Gothic" panose="020B0502020202020204" pitchFamily="34" charset="0"/>
              </a:rPr>
              <a:t>ealiza un dibujo que represente el tercer capítulo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marL="514350" indent="-514350" algn="just">
              <a:buAutoNum type="arabicPeriod"/>
            </a:pP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CO" sz="2800" b="1" dirty="0">
                <a:latin typeface="Century Gothic" panose="020B0502020202020204" pitchFamily="34" charset="0"/>
              </a:rPr>
              <a:t>Qué le cambiarías o agregarías a este capítulo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marL="514350" indent="-514350" algn="just">
              <a:buAutoNum type="arabicPeriod"/>
            </a:pP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CO" sz="2800" b="1" dirty="0">
                <a:latin typeface="Century Gothic" panose="020B0502020202020204" pitchFamily="34" charset="0"/>
              </a:rPr>
              <a:t>scribe un pequeño resumen de los acontecimientos más importantes en el capítulo leído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¿Q</a:t>
            </a:r>
            <a:r>
              <a:rPr lang="es-CO" sz="2800" b="1" dirty="0">
                <a:latin typeface="Century Gothic" panose="020B0502020202020204" pitchFamily="34" charset="0"/>
              </a:rPr>
              <a:t>ué valores crees que Juan tiene en cuenta en su vida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232323" y="116632"/>
            <a:ext cx="4796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entury Gothic" panose="020B0502020202020204" pitchFamily="34" charset="0"/>
              </a:rPr>
              <a:t>Actividades: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555" y="430057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8126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116632"/>
            <a:ext cx="705678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6.</a:t>
            </a:r>
            <a:r>
              <a:rPr lang="es-CO" sz="2800" b="1" dirty="0">
                <a:latin typeface="Century Gothic" panose="020B0502020202020204" pitchFamily="34" charset="0"/>
              </a:rPr>
              <a:t> 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CO" sz="2800" b="1" dirty="0">
                <a:latin typeface="Century Gothic" panose="020B0502020202020204" pitchFamily="34" charset="0"/>
              </a:rPr>
              <a:t>onsulta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CO" sz="2800" b="1" dirty="0">
                <a:latin typeface="Century Gothic" panose="020B0502020202020204" pitchFamily="34" charset="0"/>
              </a:rPr>
              <a:t> 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¿A</a:t>
            </a:r>
            <a:r>
              <a:rPr lang="es-CO" sz="2800" b="1" dirty="0">
                <a:latin typeface="Century Gothic" panose="020B0502020202020204" pitchFamily="34" charset="0"/>
              </a:rPr>
              <a:t> cuántos pesos equivale un dólar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  <a:p>
            <a:pPr algn="just"/>
            <a:endParaRPr lang="es-CO" sz="12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7. E</a:t>
            </a:r>
            <a:r>
              <a:rPr lang="es-CO" sz="2800" b="1" dirty="0">
                <a:latin typeface="Century Gothic" panose="020B0502020202020204" pitchFamily="34" charset="0"/>
              </a:rPr>
              <a:t>scribe en frente de cada afirmación de Juan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800" b="1" dirty="0">
                <a:latin typeface="Century Gothic" panose="020B0502020202020204" pitchFamily="34" charset="0"/>
              </a:rPr>
              <a:t> porqué lo dice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CO" sz="2800" b="1" dirty="0">
                <a:latin typeface="Century Gothic" panose="020B0502020202020204" pitchFamily="34" charset="0"/>
              </a:rPr>
              <a:t> según la lectura</a:t>
            </a:r>
            <a:r>
              <a:rPr lang="es-CO" sz="2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CO" sz="2800" b="1" dirty="0"/>
          </a:p>
          <a:p>
            <a:pPr algn="just"/>
            <a:endParaRPr lang="es-CO" sz="2800" b="1" dirty="0"/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555" y="430057"/>
            <a:ext cx="804909" cy="8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813446"/>
              </p:ext>
            </p:extLst>
          </p:nvPr>
        </p:nvGraphicFramePr>
        <p:xfrm>
          <a:off x="611560" y="2780928"/>
          <a:ext cx="631202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6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6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993">
                <a:tc>
                  <a:txBody>
                    <a:bodyPr/>
                    <a:lstStyle/>
                    <a:p>
                      <a:pPr algn="ctr"/>
                      <a:r>
                        <a:rPr lang="es-CO" sz="2400" dirty="0">
                          <a:solidFill>
                            <a:schemeClr val="tx1"/>
                          </a:solidFill>
                        </a:rPr>
                        <a:t>Afirmación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2400" dirty="0">
                          <a:solidFill>
                            <a:schemeClr val="tx1"/>
                          </a:solidFill>
                        </a:rPr>
                        <a:t> Porque…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93">
                <a:tc>
                  <a:txBody>
                    <a:bodyPr/>
                    <a:lstStyle/>
                    <a:p>
                      <a:r>
                        <a:rPr lang="es-CO" sz="2400" b="1" dirty="0"/>
                        <a:t>Mi vida no era tan mala.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90">
                <a:tc>
                  <a:txBody>
                    <a:bodyPr/>
                    <a:lstStyle/>
                    <a:p>
                      <a:r>
                        <a:rPr lang="es-CO" sz="2400" b="1" dirty="0"/>
                        <a:t>La abuela me exige ser perfeccionista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993">
                <a:tc>
                  <a:txBody>
                    <a:bodyPr/>
                    <a:lstStyle/>
                    <a:p>
                      <a:r>
                        <a:rPr lang="es-CO" sz="2400" b="1" dirty="0"/>
                        <a:t>Yo ayudo a la abuela.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993">
                <a:tc>
                  <a:txBody>
                    <a:bodyPr/>
                    <a:lstStyle/>
                    <a:p>
                      <a:r>
                        <a:rPr lang="es-CO" sz="2400" b="1" dirty="0"/>
                        <a:t>Trabajar es divertido.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048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545" y="188640"/>
            <a:ext cx="1539981" cy="1669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D6446EC-E5B0-46C6-A063-A21C51528D54}"/>
              </a:ext>
            </a:extLst>
          </p:cNvPr>
          <p:cNvSpPr/>
          <p:nvPr/>
        </p:nvSpPr>
        <p:spPr>
          <a:xfrm>
            <a:off x="251520" y="476672"/>
            <a:ext cx="6839484" cy="5256584"/>
          </a:xfrm>
          <a:prstGeom prst="roundRect">
            <a:avLst/>
          </a:prstGeom>
          <a:solidFill>
            <a:srgbClr val="E8FCFE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¡N</a:t>
            </a:r>
            <a:r>
              <a:rPr lang="es-CO" sz="4800" b="1" dirty="0">
                <a:latin typeface="Century Gothic" panose="020B0502020202020204" pitchFamily="34" charset="0"/>
              </a:rPr>
              <a:t>o te pierdas el próximo capítulo</a:t>
            </a:r>
            <a:r>
              <a:rPr lang="es-CO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CO" sz="4800" b="1" dirty="0">
                <a:latin typeface="Century Gothic" panose="020B0502020202020204" pitchFamily="34" charset="0"/>
              </a:rPr>
              <a:t> </a:t>
            </a:r>
            <a:r>
              <a:rPr lang="es-CO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CO" sz="4800" b="1" dirty="0">
                <a:latin typeface="Century Gothic" panose="020B0502020202020204" pitchFamily="34" charset="0"/>
              </a:rPr>
              <a:t>erá muy divertido continuar la historia de </a:t>
            </a:r>
            <a:r>
              <a:rPr lang="es-CO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CO" sz="4800" b="1" dirty="0">
                <a:latin typeface="Century Gothic" panose="020B0502020202020204" pitchFamily="34" charset="0"/>
              </a:rPr>
              <a:t>uan hasta el final</a:t>
            </a:r>
            <a:r>
              <a:rPr lang="es-CO" sz="4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0860967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1086</TotalTime>
  <Words>1299</Words>
  <Application>Microsoft Office PowerPoint</Application>
  <PresentationFormat>Presentación en pantalla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Abel</vt:lpstr>
      <vt:lpstr>Arial</vt:lpstr>
      <vt:lpstr>Arial Black</vt:lpstr>
      <vt:lpstr>Century Gothic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USER</cp:lastModifiedBy>
  <cp:revision>67</cp:revision>
  <dcterms:created xsi:type="dcterms:W3CDTF">2020-10-09T18:08:38Z</dcterms:created>
  <dcterms:modified xsi:type="dcterms:W3CDTF">2023-03-23T23:10:12Z</dcterms:modified>
</cp:coreProperties>
</file>